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22"/>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ype="http://schemas.openxmlformats.org/officeDocument/2006/relationships/presProps" Target="presProps.xml"/>  <Relationship Id="rId19" Type="http://schemas.openxmlformats.org/officeDocument/2006/relationships/viewProps" Target="viewProps.xml"/>  <Relationship Id="rId20" Type="http://schemas.openxmlformats.org/officeDocument/2006/relationships/theme" Target="theme/theme1.xml"/>  <Relationship Id="rId21" Type="http://schemas.openxmlformats.org/officeDocument/2006/relationships/tableStyles" Target="tableStyles.xml"/>  <Relationship Id="rId22"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17.png" Type="http://schemas.openxmlformats.org/officeDocument/2006/relationships/image"/><Relationship Id="rId2" Target="../media/image18.sv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slideLayouts/slideLayout1.xml" Type="http://schemas.openxmlformats.org/officeDocument/2006/relationships/slideLayout"/><Relationship Id="rId14"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29.png" Type="http://schemas.openxmlformats.org/officeDocument/2006/relationships/image"/><Relationship Id="rId2" Target="../slideLayouts/slideLayout1.xml" Type="http://schemas.openxmlformats.org/officeDocument/2006/relationships/slideLayout"/><Relationship Id="rId3"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30.png" Type="http://schemas.openxmlformats.org/officeDocument/2006/relationships/image"/><Relationship Id="rId2" Target="../media/image31.sv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slideLayouts/slideLayout1.xml" Type="http://schemas.openxmlformats.org/officeDocument/2006/relationships/slideLayout"/><Relationship Id="rId6"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6.xml" Type="http://schemas.openxmlformats.org/officeDocument/2006/relationships/notesSlide"/></Relationships>
</file>

<file path=ppt/slides/_rels/slide2.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3.pn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4.png" Type="http://schemas.openxmlformats.org/officeDocument/2006/relationships/image"/><Relationship Id="rId2" Target="../slideLayouts/slideLayout1.xml" Type="http://schemas.openxmlformats.org/officeDocument/2006/relationships/slideLayout"/><Relationship Id="rId3"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5.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6.pn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7.png" Type="http://schemas.openxmlformats.org/officeDocument/2006/relationships/image"/><Relationship Id="rId2" Target="../media/image8.sv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 Id="rId10" Target="../media/image16.svg" Type="http://schemas.openxmlformats.org/officeDocument/2006/relationships/image"/><Relationship Id="rId11" Target="../slideLayouts/slideLayout1.xml" Type="http://schemas.openxmlformats.org/officeDocument/2006/relationships/slideLayout"/><Relationship Id="rId12"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380905" y="5044607"/>
            <a:ext cx="7928175" cy="1151642"/>
          </a:xfrm>
          <a:prstGeom prst="rect">
            <a:avLst/>
          </a:prstGeom>
          <a:noFill/>
        </p:spPr>
        <p:txBody>
          <a:bodyPr wrap="square" rtlCol="0" anchor="t" bIns="0" lIns="0" rIns="0" tIns="0"/>
          <a:lstStyle/>
          <a:p>
            <a:pPr algn="l">
              <a:lnSpc>
                <a:spcPts val="4536"/>
              </a:lnSpc>
              <a:buNone/>
            </a:pPr>
            <a:r>
              <a:rPr lang="en-US" sz="4050" spc="122" kern="0" dirty="0" smtClean="0">
                <a:solidFill>
                  <a:srgbClr val="ffffff"/>
                </a:solidFill>
                <a:latin typeface="Jost*" pitchFamily="34" charset="0"/>
                <a:ea typeface="Jost*" pitchFamily="34" charset="-122"/>
                <a:cs typeface="Jost*" pitchFamily="34" charset="-120"/>
              </a:rPr>
              <a:t>EMBRACE THE POWER OF CYBER THREAT INTELLIGENCE</a:t>
            </a:r>
            <a:endParaRPr lang="en-US" dirty="0"/>
          </a:p>
        </p:txBody>
      </p:sp>
      <p:sp>
        <p:nvSpPr>
          <p:cNvPr id="3" name="Object 2"/>
          <p:cNvSpPr/>
          <p:nvPr/>
        </p:nvSpPr>
        <p:spPr>
          <a:xfrm>
            <a:off x="380905" y="6313496"/>
            <a:ext cx="11979454" cy="225567"/>
          </a:xfrm>
          <a:prstGeom prst="rect">
            <a:avLst/>
          </a:prstGeom>
          <a:noFill/>
        </p:spPr>
        <p:txBody>
          <a:bodyPr wrap="square" rtlCol="0" anchor="t" bIns="0" lIns="0" rIns="0" tIns="0"/>
          <a:lstStyle/>
          <a:p>
            <a:pPr algn="l">
              <a:lnSpc>
                <a:spcPts val="1777"/>
              </a:lnSpc>
              <a:spcBef>
                <a:spcPts val="906"/>
              </a:spcBef>
              <a:buNone/>
            </a:pPr>
            <a:r>
              <a:rPr lang="en-US" sz="1337" spc="40" kern="0" dirty="0" smtClean="0">
                <a:solidFill>
                  <a:srgbClr val="ffffff">
                    <a:alpha val="80000"/>
                  </a:srgbClr>
                </a:solidFill>
                <a:latin typeface="Jost*" pitchFamily="34" charset="0"/>
                <a:ea typeface="Jost*" pitchFamily="34" charset="-122"/>
                <a:cs typeface="Jost*" pitchFamily="34" charset="-120"/>
              </a:rPr>
              <a:t>This slide provides an overview of the importance and benefits of leveraging cyber threat intelligence to enhance an organization's security posture.</a:t>
            </a:r>
            <a:endParaRPr lang="en-US" dirty="0"/>
          </a:p>
        </p:txBody>
      </p:sp>
      <p:pic>
        <p:nvPicPr>
          <p:cNvPr id="4" name="Object 3" descr="preencoded.png">    </p:cNvPr>
          <p:cNvPicPr>
            <a:picLocks noChangeAspect="1"/>
          </p:cNvPicPr>
          <p:nvPr/>
        </p:nvPicPr>
        <p:blipFill>
          <a:blip r:embed="rId1"/>
          <a:srcRect l="0" r="0" t="23292" b="23292"/>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VULNERABILITY MANAGEMENT</a:t>
            </a:r>
            <a:endParaRPr lang="en-US" dirty="0"/>
          </a:p>
        </p:txBody>
      </p:sp>
      <p:sp>
        <p:nvSpPr>
          <p:cNvPr id="3" name="Object 2"/>
          <p:cNvSpPr/>
          <p:nvPr/>
        </p:nvSpPr>
        <p:spPr>
          <a:xfrm>
            <a:off x="476131" y="1514096"/>
            <a:ext cx="3618595" cy="2337803"/>
          </a:xfrm>
          <a:prstGeom prst="roundRect">
            <a:avLst>
              <a:gd name="adj" fmla="val 2347"/>
            </a:avLst>
          </a:prstGeom>
          <a:noFill/>
          <a:ln w="25400">
            <a:solidFill>
              <a:srgbClr val="143f9c"/>
            </a:solidFill>
            <a:prstDash val="solid"/>
            <a:miter lim="800000"/>
          </a:ln>
        </p:spPr>
      </p:sp>
      <p:sp>
        <p:nvSpPr>
          <p:cNvPr id="4" name="Object 3"/>
          <p:cNvSpPr/>
          <p:nvPr/>
        </p:nvSpPr>
        <p:spPr>
          <a:xfrm>
            <a:off x="761810" y="1735497"/>
            <a:ext cx="3456711"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Prioritized Remediation</a:t>
            </a:r>
            <a:endParaRPr lang="en-US" dirty="0"/>
          </a:p>
        </p:txBody>
      </p:sp>
      <p:sp>
        <p:nvSpPr>
          <p:cNvPr id="5" name="Object 4"/>
          <p:cNvSpPr/>
          <p:nvPr/>
        </p:nvSpPr>
        <p:spPr>
          <a:xfrm>
            <a:off x="761810" y="2163420"/>
            <a:ext cx="3456711" cy="1421251"/>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Cyber Threat Intelligence (CTI) helps organizations prioritize vulnerability remediation based on the latest threat actor tactics, techniques, and procedures (TTPs) and active exploits in the wild.</a:t>
            </a:r>
            <a:endParaRPr lang="en-US" dirty="0"/>
          </a:p>
        </p:txBody>
      </p:sp>
      <p:sp>
        <p:nvSpPr>
          <p:cNvPr id="6" name="Object 5"/>
          <p:cNvSpPr/>
          <p:nvPr/>
        </p:nvSpPr>
        <p:spPr>
          <a:xfrm>
            <a:off x="4285178" y="1514096"/>
            <a:ext cx="3618595" cy="2337803"/>
          </a:xfrm>
          <a:prstGeom prst="roundRect">
            <a:avLst>
              <a:gd name="adj" fmla="val 2347"/>
            </a:avLst>
          </a:prstGeom>
          <a:noFill/>
          <a:ln w="25400">
            <a:solidFill>
              <a:srgbClr val="143f9c"/>
            </a:solidFill>
            <a:prstDash val="solid"/>
            <a:miter lim="800000"/>
          </a:ln>
        </p:spPr>
      </p:sp>
      <p:sp>
        <p:nvSpPr>
          <p:cNvPr id="7" name="Object 6"/>
          <p:cNvSpPr/>
          <p:nvPr/>
        </p:nvSpPr>
        <p:spPr>
          <a:xfrm>
            <a:off x="4570857" y="1735497"/>
            <a:ext cx="3456711"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Contextual Risk Assessment</a:t>
            </a:r>
            <a:endParaRPr lang="en-US" dirty="0"/>
          </a:p>
        </p:txBody>
      </p:sp>
      <p:sp>
        <p:nvSpPr>
          <p:cNvPr id="8" name="Object 7"/>
          <p:cNvSpPr/>
          <p:nvPr/>
        </p:nvSpPr>
        <p:spPr>
          <a:xfrm>
            <a:off x="4570857" y="2163420"/>
            <a:ext cx="3456711" cy="1184376"/>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CTI provides valuable context about the severity and likelihood of vulnerabilities being exploited, enabling more accurate risk assessment and decision-making.</a:t>
            </a:r>
            <a:endParaRPr lang="en-US" dirty="0"/>
          </a:p>
        </p:txBody>
      </p:sp>
      <p:sp>
        <p:nvSpPr>
          <p:cNvPr id="9" name="Object 8"/>
          <p:cNvSpPr/>
          <p:nvPr/>
        </p:nvSpPr>
        <p:spPr>
          <a:xfrm>
            <a:off x="8094226" y="1514096"/>
            <a:ext cx="3618595" cy="2337803"/>
          </a:xfrm>
          <a:prstGeom prst="roundRect">
            <a:avLst>
              <a:gd name="adj" fmla="val 2347"/>
            </a:avLst>
          </a:prstGeom>
          <a:noFill/>
          <a:ln w="25400">
            <a:solidFill>
              <a:srgbClr val="143f9c"/>
            </a:solidFill>
            <a:prstDash val="solid"/>
            <a:miter lim="800000"/>
          </a:ln>
        </p:spPr>
      </p:sp>
      <p:sp>
        <p:nvSpPr>
          <p:cNvPr id="10" name="Object 9"/>
          <p:cNvSpPr/>
          <p:nvPr/>
        </p:nvSpPr>
        <p:spPr>
          <a:xfrm>
            <a:off x="8379905" y="1735497"/>
            <a:ext cx="3456711"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Proactive Patching</a:t>
            </a:r>
            <a:endParaRPr lang="en-US" dirty="0"/>
          </a:p>
        </p:txBody>
      </p:sp>
      <p:sp>
        <p:nvSpPr>
          <p:cNvPr id="11" name="Object 10"/>
          <p:cNvSpPr/>
          <p:nvPr/>
        </p:nvSpPr>
        <p:spPr>
          <a:xfrm>
            <a:off x="8379905" y="2163420"/>
            <a:ext cx="3456711" cy="1184376"/>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By analyzing CTI on emerging threats and exploits, organizations can proactively patch vulnerabilities before they are widely targeted by threat actors.</a:t>
            </a:r>
            <a:endParaRPr lang="en-US" dirty="0"/>
          </a:p>
        </p:txBody>
      </p:sp>
      <p:sp>
        <p:nvSpPr>
          <p:cNvPr id="12" name="Object 11"/>
          <p:cNvSpPr/>
          <p:nvPr/>
        </p:nvSpPr>
        <p:spPr>
          <a:xfrm>
            <a:off x="476131" y="4042352"/>
            <a:ext cx="5523119" cy="2337803"/>
          </a:xfrm>
          <a:prstGeom prst="roundRect">
            <a:avLst>
              <a:gd name="adj" fmla="val 2347"/>
            </a:avLst>
          </a:prstGeom>
          <a:noFill/>
          <a:ln w="25400">
            <a:solidFill>
              <a:srgbClr val="143f9c"/>
            </a:solidFill>
            <a:prstDash val="solid"/>
            <a:miter lim="800000"/>
          </a:ln>
        </p:spPr>
      </p:sp>
      <p:sp>
        <p:nvSpPr>
          <p:cNvPr id="13" name="Object 12"/>
          <p:cNvSpPr/>
          <p:nvPr/>
        </p:nvSpPr>
        <p:spPr>
          <a:xfrm>
            <a:off x="761810" y="4263753"/>
            <a:ext cx="5551687"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Targeted Mitigation</a:t>
            </a:r>
            <a:endParaRPr lang="en-US" dirty="0"/>
          </a:p>
        </p:txBody>
      </p:sp>
      <p:sp>
        <p:nvSpPr>
          <p:cNvPr id="14" name="Object 13"/>
          <p:cNvSpPr/>
          <p:nvPr/>
        </p:nvSpPr>
        <p:spPr>
          <a:xfrm>
            <a:off x="761810" y="4691675"/>
            <a:ext cx="5551687" cy="710625"/>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CTI helps security teams implement targeted mitigations and controls to address the specific vulnerabilities and attack vectors most relevant to the organization's threat landscape.</a:t>
            </a:r>
            <a:endParaRPr lang="en-US" dirty="0"/>
          </a:p>
        </p:txBody>
      </p:sp>
      <p:sp>
        <p:nvSpPr>
          <p:cNvPr id="15" name="Object 14"/>
          <p:cNvSpPr/>
          <p:nvPr/>
        </p:nvSpPr>
        <p:spPr>
          <a:xfrm>
            <a:off x="6189702" y="4042352"/>
            <a:ext cx="5523119" cy="2337803"/>
          </a:xfrm>
          <a:prstGeom prst="roundRect">
            <a:avLst>
              <a:gd name="adj" fmla="val 2347"/>
            </a:avLst>
          </a:prstGeom>
          <a:noFill/>
          <a:ln w="25400">
            <a:solidFill>
              <a:srgbClr val="143f9c"/>
            </a:solidFill>
            <a:prstDash val="solid"/>
            <a:miter lim="800000"/>
          </a:ln>
        </p:spPr>
      </p:sp>
      <p:sp>
        <p:nvSpPr>
          <p:cNvPr id="16" name="Object 15"/>
          <p:cNvSpPr/>
          <p:nvPr/>
        </p:nvSpPr>
        <p:spPr>
          <a:xfrm>
            <a:off x="6475381" y="4263753"/>
            <a:ext cx="5551687"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Continuous Monitoring</a:t>
            </a:r>
            <a:endParaRPr lang="en-US" dirty="0"/>
          </a:p>
        </p:txBody>
      </p:sp>
      <p:sp>
        <p:nvSpPr>
          <p:cNvPr id="17" name="Object 16"/>
          <p:cNvSpPr/>
          <p:nvPr/>
        </p:nvSpPr>
        <p:spPr>
          <a:xfrm>
            <a:off x="6475381" y="4691675"/>
            <a:ext cx="5551687" cy="710625"/>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CTI enables ongoing monitoring of the threat environment, allowing organizations to quickly identify and respond to new vulnerabilities and exploit trends.</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INCIDENT RESPONSE</a:t>
            </a:r>
            <a:endParaRPr lang="en-US" dirty="0"/>
          </a:p>
        </p:txBody>
      </p:sp>
      <p:sp>
        <p:nvSpPr>
          <p:cNvPr id="3" name="Object 2"/>
          <p:cNvSpPr/>
          <p:nvPr/>
        </p:nvSpPr>
        <p:spPr>
          <a:xfrm>
            <a:off x="476131" y="1514096"/>
            <a:ext cx="3618595" cy="2337803"/>
          </a:xfrm>
          <a:prstGeom prst="roundRect">
            <a:avLst>
              <a:gd name="adj" fmla="val 2347"/>
            </a:avLst>
          </a:prstGeom>
          <a:noFill/>
          <a:ln w="25400">
            <a:solidFill>
              <a:srgbClr val="143f9c"/>
            </a:solidFill>
            <a:prstDash val="solid"/>
            <a:miter lim="800000"/>
          </a:ln>
        </p:spPr>
      </p:sp>
      <p:sp>
        <p:nvSpPr>
          <p:cNvPr id="4" name="Object 3"/>
          <p:cNvSpPr/>
          <p:nvPr/>
        </p:nvSpPr>
        <p:spPr>
          <a:xfrm>
            <a:off x="761810" y="1735497"/>
            <a:ext cx="3456711" cy="624029"/>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Collect and Analyze Threat Data</a:t>
            </a:r>
            <a:endParaRPr lang="en-US" dirty="0"/>
          </a:p>
        </p:txBody>
      </p:sp>
      <p:sp>
        <p:nvSpPr>
          <p:cNvPr id="5" name="Object 4"/>
          <p:cNvSpPr/>
          <p:nvPr/>
        </p:nvSpPr>
        <p:spPr>
          <a:xfrm>
            <a:off x="761810" y="2475435"/>
            <a:ext cx="3456711" cy="947501"/>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Gather comprehensive threat intelligence to understand the threat landscape and identify potential attack vectors.</a:t>
            </a:r>
            <a:endParaRPr lang="en-US" dirty="0"/>
          </a:p>
        </p:txBody>
      </p:sp>
      <p:sp>
        <p:nvSpPr>
          <p:cNvPr id="6" name="Object 5"/>
          <p:cNvSpPr/>
          <p:nvPr/>
        </p:nvSpPr>
        <p:spPr>
          <a:xfrm>
            <a:off x="4285178" y="1514096"/>
            <a:ext cx="3618595" cy="2337803"/>
          </a:xfrm>
          <a:prstGeom prst="roundRect">
            <a:avLst>
              <a:gd name="adj" fmla="val 2347"/>
            </a:avLst>
          </a:prstGeom>
          <a:noFill/>
          <a:ln w="25400">
            <a:solidFill>
              <a:srgbClr val="283d6b"/>
            </a:solidFill>
            <a:prstDash val="solid"/>
            <a:miter lim="800000"/>
          </a:ln>
        </p:spPr>
      </p:sp>
      <p:sp>
        <p:nvSpPr>
          <p:cNvPr id="7" name="Object 6"/>
          <p:cNvSpPr/>
          <p:nvPr/>
        </p:nvSpPr>
        <p:spPr>
          <a:xfrm>
            <a:off x="4570857" y="1735497"/>
            <a:ext cx="3456711"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Enhance Incident Detection</a:t>
            </a:r>
            <a:endParaRPr lang="en-US" dirty="0"/>
          </a:p>
        </p:txBody>
      </p:sp>
      <p:sp>
        <p:nvSpPr>
          <p:cNvPr id="8" name="Object 7"/>
          <p:cNvSpPr/>
          <p:nvPr/>
        </p:nvSpPr>
        <p:spPr>
          <a:xfrm>
            <a:off x="4570857" y="2163420"/>
            <a:ext cx="3456711" cy="947501"/>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Leverage threat intelligence to enhance security monitoring and improve the ability to detect and respond to security incidents.</a:t>
            </a:r>
            <a:endParaRPr lang="en-US" dirty="0"/>
          </a:p>
        </p:txBody>
      </p:sp>
      <p:sp>
        <p:nvSpPr>
          <p:cNvPr id="9" name="Object 8"/>
          <p:cNvSpPr/>
          <p:nvPr/>
        </p:nvSpPr>
        <p:spPr>
          <a:xfrm>
            <a:off x="8094226" y="1514096"/>
            <a:ext cx="3618595" cy="2337803"/>
          </a:xfrm>
          <a:prstGeom prst="roundRect">
            <a:avLst>
              <a:gd name="adj" fmla="val 2347"/>
            </a:avLst>
          </a:prstGeom>
          <a:noFill/>
          <a:ln w="25400">
            <a:solidFill>
              <a:srgbClr val="a4bab7"/>
            </a:solidFill>
            <a:prstDash val="solid"/>
            <a:miter lim="800000"/>
          </a:ln>
        </p:spPr>
      </p:sp>
      <p:sp>
        <p:nvSpPr>
          <p:cNvPr id="10" name="Object 9"/>
          <p:cNvSpPr/>
          <p:nvPr/>
        </p:nvSpPr>
        <p:spPr>
          <a:xfrm>
            <a:off x="8379905" y="1735497"/>
            <a:ext cx="3456711"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Optimize Incident Response</a:t>
            </a:r>
            <a:endParaRPr lang="en-US" dirty="0"/>
          </a:p>
        </p:txBody>
      </p:sp>
      <p:sp>
        <p:nvSpPr>
          <p:cNvPr id="11" name="Object 10"/>
          <p:cNvSpPr/>
          <p:nvPr/>
        </p:nvSpPr>
        <p:spPr>
          <a:xfrm>
            <a:off x="8379905" y="2163420"/>
            <a:ext cx="3456711" cy="947501"/>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Use threat intelligence to guide and optimize incident response processes, enabling faster and more effective resolution of security incidents.</a:t>
            </a:r>
            <a:endParaRPr lang="en-US" dirty="0"/>
          </a:p>
        </p:txBody>
      </p:sp>
      <p:sp>
        <p:nvSpPr>
          <p:cNvPr id="12" name="Object 11"/>
          <p:cNvSpPr/>
          <p:nvPr/>
        </p:nvSpPr>
        <p:spPr>
          <a:xfrm>
            <a:off x="476131" y="4042352"/>
            <a:ext cx="3618595" cy="2337803"/>
          </a:xfrm>
          <a:prstGeom prst="roundRect">
            <a:avLst>
              <a:gd name="adj" fmla="val 2347"/>
            </a:avLst>
          </a:prstGeom>
          <a:noFill/>
          <a:ln w="25400">
            <a:solidFill>
              <a:srgbClr val="c8d0ab"/>
            </a:solidFill>
            <a:prstDash val="solid"/>
            <a:miter lim="800000"/>
          </a:ln>
        </p:spPr>
      </p:sp>
      <p:sp>
        <p:nvSpPr>
          <p:cNvPr id="13" name="Object 12"/>
          <p:cNvSpPr/>
          <p:nvPr/>
        </p:nvSpPr>
        <p:spPr>
          <a:xfrm>
            <a:off x="761810" y="4263753"/>
            <a:ext cx="3456711"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Improve Threat Hunting</a:t>
            </a:r>
            <a:endParaRPr lang="en-US" dirty="0"/>
          </a:p>
        </p:txBody>
      </p:sp>
      <p:sp>
        <p:nvSpPr>
          <p:cNvPr id="14" name="Object 13"/>
          <p:cNvSpPr/>
          <p:nvPr/>
        </p:nvSpPr>
        <p:spPr>
          <a:xfrm>
            <a:off x="761810" y="4691675"/>
            <a:ext cx="3456711" cy="710625"/>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Employ threat intelligence to proactively hunt for known and emerging threats, staying ahead of the adversaries.</a:t>
            </a:r>
            <a:endParaRPr lang="en-US" dirty="0"/>
          </a:p>
        </p:txBody>
      </p:sp>
      <p:sp>
        <p:nvSpPr>
          <p:cNvPr id="15" name="Object 14"/>
          <p:cNvSpPr/>
          <p:nvPr/>
        </p:nvSpPr>
        <p:spPr>
          <a:xfrm>
            <a:off x="4285178" y="4042352"/>
            <a:ext cx="3618595" cy="2337803"/>
          </a:xfrm>
          <a:prstGeom prst="roundRect">
            <a:avLst>
              <a:gd name="adj" fmla="val 2347"/>
            </a:avLst>
          </a:prstGeom>
          <a:noFill/>
          <a:ln w="25400">
            <a:solidFill>
              <a:srgbClr val="143f9c"/>
            </a:solidFill>
            <a:prstDash val="solid"/>
            <a:miter lim="800000"/>
          </a:ln>
        </p:spPr>
      </p:sp>
      <p:sp>
        <p:nvSpPr>
          <p:cNvPr id="16" name="Object 15"/>
          <p:cNvSpPr/>
          <p:nvPr/>
        </p:nvSpPr>
        <p:spPr>
          <a:xfrm>
            <a:off x="4570857" y="4263753"/>
            <a:ext cx="3456711"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Strengthen Threat Modeling</a:t>
            </a:r>
            <a:endParaRPr lang="en-US" dirty="0"/>
          </a:p>
        </p:txBody>
      </p:sp>
      <p:sp>
        <p:nvSpPr>
          <p:cNvPr id="17" name="Object 16"/>
          <p:cNvSpPr/>
          <p:nvPr/>
        </p:nvSpPr>
        <p:spPr>
          <a:xfrm>
            <a:off x="4570857" y="4691675"/>
            <a:ext cx="3456711" cy="947501"/>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Incorporate threat intelligence into threat modeling activities to better assess and mitigate risks to the organization.</a:t>
            </a:r>
            <a:endParaRPr lang="en-US" dirty="0"/>
          </a:p>
        </p:txBody>
      </p:sp>
      <p:sp>
        <p:nvSpPr>
          <p:cNvPr id="18" name="Object 17"/>
          <p:cNvSpPr/>
          <p:nvPr/>
        </p:nvSpPr>
        <p:spPr>
          <a:xfrm>
            <a:off x="8094226" y="4042352"/>
            <a:ext cx="3618595" cy="2337803"/>
          </a:xfrm>
          <a:prstGeom prst="roundRect">
            <a:avLst>
              <a:gd name="adj" fmla="val 2347"/>
            </a:avLst>
          </a:prstGeom>
          <a:noFill/>
          <a:ln w="25400">
            <a:solidFill>
              <a:srgbClr val="283d6b"/>
            </a:solidFill>
            <a:prstDash val="solid"/>
            <a:miter lim="800000"/>
          </a:ln>
        </p:spPr>
      </p:sp>
      <p:sp>
        <p:nvSpPr>
          <p:cNvPr id="19" name="Object 18"/>
          <p:cNvSpPr/>
          <p:nvPr/>
        </p:nvSpPr>
        <p:spPr>
          <a:xfrm>
            <a:off x="8379905" y="4263753"/>
            <a:ext cx="3456711" cy="312015"/>
          </a:xfrm>
          <a:prstGeom prst="rect">
            <a:avLst/>
          </a:prstGeom>
          <a:noFill/>
        </p:spPr>
        <p:txBody>
          <a:bodyPr wrap="square" rtlCol="0" anchor="t" bIns="0" lIns="0" rIns="0" tIns="0"/>
          <a:lstStyle/>
          <a:p>
            <a:pPr algn="l">
              <a:lnSpc>
                <a:spcPts val="2458"/>
              </a:lnSpc>
              <a:buNone/>
            </a:pPr>
            <a:r>
              <a:rPr lang="en-US" sz="1951" spc="59" kern="0" dirty="0" smtClean="0">
                <a:solidFill>
                  <a:srgbClr val="000000"/>
                </a:solidFill>
                <a:latin typeface="Jost*" pitchFamily="34" charset="0"/>
                <a:ea typeface="Jost*" pitchFamily="34" charset="-122"/>
                <a:cs typeface="Jost*" pitchFamily="34" charset="-120"/>
              </a:rPr>
              <a:t>Inform Mitigation Strategies</a:t>
            </a:r>
            <a:endParaRPr lang="en-US" dirty="0"/>
          </a:p>
        </p:txBody>
      </p:sp>
      <p:sp>
        <p:nvSpPr>
          <p:cNvPr id="20" name="Object 19"/>
          <p:cNvSpPr/>
          <p:nvPr/>
        </p:nvSpPr>
        <p:spPr>
          <a:xfrm>
            <a:off x="8379905" y="4691675"/>
            <a:ext cx="3456711" cy="947501"/>
          </a:xfrm>
          <a:prstGeom prst="rect">
            <a:avLst/>
          </a:prstGeom>
          <a:noFill/>
        </p:spPr>
        <p:txBody>
          <a:bodyPr wrap="square" rtlCol="0" anchor="t" bIns="0" lIns="0" rIns="0" tIns="0"/>
          <a:lstStyle/>
          <a:p>
            <a:pPr algn="l">
              <a:lnSpc>
                <a:spcPts val="1865"/>
              </a:lnSpc>
              <a:spcBef>
                <a:spcPts val="895"/>
              </a:spcBef>
              <a:buNone/>
            </a:pPr>
            <a:r>
              <a:rPr lang="en-US" sz="1402" spc="42" kern="0" dirty="0" smtClean="0">
                <a:solidFill>
                  <a:srgbClr val="000000">
                    <a:alpha val="80000"/>
                  </a:srgbClr>
                </a:solidFill>
                <a:latin typeface="Jost*" pitchFamily="34" charset="0"/>
                <a:ea typeface="Jost*" pitchFamily="34" charset="-122"/>
                <a:cs typeface="Jost*" pitchFamily="34" charset="-120"/>
              </a:rPr>
              <a:t>Leverage threat intelligence to develop and implement effective mitigation strategies to address identified vulnerabilities and threats.</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SECURITY OPERATIONS</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275779" y="1504574"/>
            <a:ext cx="1142714" cy="837990"/>
          </a:xfrm>
          <a:prstGeom prst="rect">
            <a:avLst/>
          </a:prstGeom>
        </p:spPr>
      </p:pic>
      <p:sp>
        <p:nvSpPr>
          <p:cNvPr id="4" name="Object 3"/>
          <p:cNvSpPr/>
          <p:nvPr/>
        </p:nvSpPr>
        <p:spPr>
          <a:xfrm>
            <a:off x="4037590" y="1523619"/>
            <a:ext cx="7675231" cy="0"/>
          </a:xfrm>
          <a:prstGeom prst="line">
            <a:avLst/>
          </a:prstGeom>
          <a:noFill/>
          <a:ln w="12700">
            <a:solidFill>
              <a:srgbClr val="000000"/>
            </a:solidFill>
            <a:prstDash val="solid"/>
            <a:miter lim="800000"/>
          </a:ln>
        </p:spPr>
      </p:sp>
      <p:sp>
        <p:nvSpPr>
          <p:cNvPr id="5" name="Object 4"/>
          <p:cNvSpPr/>
          <p:nvPr/>
        </p:nvSpPr>
        <p:spPr>
          <a:xfrm>
            <a:off x="3538129" y="1837925"/>
            <a:ext cx="618018" cy="426584"/>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1</a:t>
            </a:r>
            <a:endParaRPr lang="en-US" dirty="0"/>
          </a:p>
        </p:txBody>
      </p:sp>
      <p:sp>
        <p:nvSpPr>
          <p:cNvPr id="6" name="Object 5"/>
          <p:cNvSpPr/>
          <p:nvPr/>
        </p:nvSpPr>
        <p:spPr>
          <a:xfrm>
            <a:off x="4742264" y="1681337"/>
            <a:ext cx="7510489" cy="205034"/>
          </a:xfrm>
          <a:prstGeom prst="rect">
            <a:avLst/>
          </a:prstGeom>
          <a:noFill/>
        </p:spPr>
        <p:txBody>
          <a:bodyPr wrap="square" rtlCol="0" anchor="t" bIns="0" lIns="0" rIns="0" tIns="0"/>
          <a:lstStyle/>
          <a:p>
            <a:pPr algn="l">
              <a:lnSpc>
                <a:spcPts val="1616"/>
              </a:lnSpc>
              <a:buNone/>
            </a:pPr>
            <a:r>
              <a:rPr lang="en-US" sz="1283" spc="38" kern="0" dirty="0" smtClean="0">
                <a:solidFill>
                  <a:srgbClr val="ffffff"/>
                </a:solidFill>
                <a:latin typeface="Jost*" pitchFamily="34" charset="0"/>
                <a:ea typeface="Jost*" pitchFamily="34" charset="-122"/>
                <a:cs typeface="Jost*" pitchFamily="34" charset="-120"/>
              </a:rPr>
              <a:t>Collect and aggregate data from diverse sources</a:t>
            </a:r>
            <a:endParaRPr lang="en-US" dirty="0"/>
          </a:p>
        </p:txBody>
      </p:sp>
      <p:sp>
        <p:nvSpPr>
          <p:cNvPr id="7" name="Object 6"/>
          <p:cNvSpPr/>
          <p:nvPr/>
        </p:nvSpPr>
        <p:spPr>
          <a:xfrm>
            <a:off x="4742264" y="1978473"/>
            <a:ext cx="7510489" cy="180037"/>
          </a:xfrm>
          <a:prstGeom prst="rect">
            <a:avLst/>
          </a:prstGeom>
          <a:noFill/>
        </p:spPr>
        <p:txBody>
          <a:bodyPr wrap="square" rtlCol="0" anchor="t" bIns="0" lIns="0" rIns="0" tIns="0"/>
          <a:lstStyle/>
          <a:p>
            <a:pPr algn="l">
              <a:lnSpc>
                <a:spcPts val="1418"/>
              </a:lnSpc>
              <a:spcBef>
                <a:spcPts val="711"/>
              </a:spcBef>
              <a:buNone/>
            </a:pPr>
            <a:r>
              <a:rPr lang="en-US" sz="1066" spc="32" kern="0" dirty="0" smtClean="0">
                <a:solidFill>
                  <a:srgbClr val="ffffff">
                    <a:alpha val="80000"/>
                  </a:srgbClr>
                </a:solidFill>
                <a:latin typeface="Jost*" pitchFamily="34" charset="0"/>
                <a:ea typeface="Jost*" pitchFamily="34" charset="-122"/>
                <a:cs typeface="Jost*" pitchFamily="34" charset="-120"/>
              </a:rPr>
              <a:t>1</a:t>
            </a:r>
            <a:endParaRPr lang="en-US" dirty="0"/>
          </a:p>
        </p:txBody>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3938" y="2313997"/>
            <a:ext cx="2275906" cy="828468"/>
          </a:xfrm>
          <a:prstGeom prst="rect">
            <a:avLst/>
          </a:prstGeom>
        </p:spPr>
      </p:pic>
      <p:sp>
        <p:nvSpPr>
          <p:cNvPr id="9" name="Object 8"/>
          <p:cNvSpPr/>
          <p:nvPr/>
        </p:nvSpPr>
        <p:spPr>
          <a:xfrm>
            <a:off x="4599425" y="2323519"/>
            <a:ext cx="7113396" cy="0"/>
          </a:xfrm>
          <a:prstGeom prst="line">
            <a:avLst/>
          </a:prstGeom>
          <a:noFill/>
          <a:ln w="12700">
            <a:solidFill>
              <a:srgbClr val="000000"/>
            </a:solidFill>
            <a:prstDash val="solid"/>
            <a:miter lim="800000"/>
          </a:ln>
        </p:spPr>
      </p:sp>
      <p:sp>
        <p:nvSpPr>
          <p:cNvPr id="10" name="Object 9"/>
          <p:cNvSpPr/>
          <p:nvPr/>
        </p:nvSpPr>
        <p:spPr>
          <a:xfrm>
            <a:off x="2920111" y="2517840"/>
            <a:ext cx="1854054" cy="426584"/>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2</a:t>
            </a:r>
            <a:endParaRPr lang="en-US" dirty="0"/>
          </a:p>
        </p:txBody>
      </p:sp>
      <p:sp>
        <p:nvSpPr>
          <p:cNvPr id="11" name="Object 10"/>
          <p:cNvSpPr/>
          <p:nvPr/>
        </p:nvSpPr>
        <p:spPr>
          <a:xfrm>
            <a:off x="5304099" y="2490760"/>
            <a:ext cx="6892471" cy="205034"/>
          </a:xfrm>
          <a:prstGeom prst="rect">
            <a:avLst/>
          </a:prstGeom>
          <a:noFill/>
        </p:spPr>
        <p:txBody>
          <a:bodyPr wrap="square" rtlCol="0" anchor="t" bIns="0" lIns="0" rIns="0" tIns="0"/>
          <a:lstStyle/>
          <a:p>
            <a:pPr algn="l">
              <a:lnSpc>
                <a:spcPts val="1616"/>
              </a:lnSpc>
              <a:buNone/>
            </a:pPr>
            <a:r>
              <a:rPr lang="en-US" sz="1283" spc="38" kern="0" dirty="0" smtClean="0">
                <a:solidFill>
                  <a:srgbClr val="ffffff"/>
                </a:solidFill>
                <a:latin typeface="Jost*" pitchFamily="34" charset="0"/>
                <a:ea typeface="Jost*" pitchFamily="34" charset="-122"/>
                <a:cs typeface="Jost*" pitchFamily="34" charset="-120"/>
              </a:rPr>
              <a:t>Analyze threat patterns and indicators of compromise</a:t>
            </a:r>
            <a:endParaRPr lang="en-US" dirty="0"/>
          </a:p>
        </p:txBody>
      </p:sp>
      <p:sp>
        <p:nvSpPr>
          <p:cNvPr id="12" name="Object 11"/>
          <p:cNvSpPr/>
          <p:nvPr/>
        </p:nvSpPr>
        <p:spPr>
          <a:xfrm>
            <a:off x="5304099" y="2787895"/>
            <a:ext cx="6892471" cy="180037"/>
          </a:xfrm>
          <a:prstGeom prst="rect">
            <a:avLst/>
          </a:prstGeom>
          <a:noFill/>
        </p:spPr>
        <p:txBody>
          <a:bodyPr wrap="square" rtlCol="0" anchor="t" bIns="0" lIns="0" rIns="0" tIns="0"/>
          <a:lstStyle/>
          <a:p>
            <a:pPr algn="l">
              <a:lnSpc>
                <a:spcPts val="1418"/>
              </a:lnSpc>
              <a:spcBef>
                <a:spcPts val="711"/>
              </a:spcBef>
              <a:buNone/>
            </a:pPr>
            <a:r>
              <a:rPr lang="en-US" sz="1066" spc="32" kern="0" dirty="0" smtClean="0">
                <a:solidFill>
                  <a:srgbClr val="ffffff">
                    <a:alpha val="80000"/>
                  </a:srgbClr>
                </a:solidFill>
                <a:latin typeface="Jost*" pitchFamily="34" charset="0"/>
                <a:ea typeface="Jost*" pitchFamily="34" charset="-122"/>
                <a:cs typeface="Jost*" pitchFamily="34" charset="-120"/>
              </a:rPr>
              <a:t>2</a:t>
            </a:r>
            <a:endParaRPr lang="en-US" dirty="0"/>
          </a:p>
        </p:txBody>
      </p:sp>
      <p:pic>
        <p:nvPicPr>
          <p:cNvPr id="13" name="Object 1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52116" y="3123419"/>
            <a:ext cx="3399575" cy="828468"/>
          </a:xfrm>
          <a:prstGeom prst="rect">
            <a:avLst/>
          </a:prstGeom>
        </p:spPr>
      </p:pic>
      <p:sp>
        <p:nvSpPr>
          <p:cNvPr id="14" name="Object 13"/>
          <p:cNvSpPr/>
          <p:nvPr/>
        </p:nvSpPr>
        <p:spPr>
          <a:xfrm>
            <a:off x="5161259" y="3132942"/>
            <a:ext cx="6551562" cy="0"/>
          </a:xfrm>
          <a:prstGeom prst="line">
            <a:avLst/>
          </a:prstGeom>
          <a:noFill/>
          <a:ln w="12700">
            <a:solidFill>
              <a:srgbClr val="000000"/>
            </a:solidFill>
            <a:prstDash val="solid"/>
            <a:miter lim="800000"/>
          </a:ln>
        </p:spPr>
      </p:sp>
      <p:sp>
        <p:nvSpPr>
          <p:cNvPr id="15" name="Object 14"/>
          <p:cNvSpPr/>
          <p:nvPr/>
        </p:nvSpPr>
        <p:spPr>
          <a:xfrm>
            <a:off x="2302093" y="3327263"/>
            <a:ext cx="3090090" cy="426584"/>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3</a:t>
            </a:r>
            <a:endParaRPr lang="en-US" dirty="0"/>
          </a:p>
        </p:txBody>
      </p:sp>
      <p:sp>
        <p:nvSpPr>
          <p:cNvPr id="16" name="Object 15"/>
          <p:cNvSpPr/>
          <p:nvPr/>
        </p:nvSpPr>
        <p:spPr>
          <a:xfrm>
            <a:off x="5865933" y="3300183"/>
            <a:ext cx="6274453" cy="205034"/>
          </a:xfrm>
          <a:prstGeom prst="rect">
            <a:avLst/>
          </a:prstGeom>
          <a:noFill/>
        </p:spPr>
        <p:txBody>
          <a:bodyPr wrap="square" rtlCol="0" anchor="t" bIns="0" lIns="0" rIns="0" tIns="0"/>
          <a:lstStyle/>
          <a:p>
            <a:pPr algn="l">
              <a:lnSpc>
                <a:spcPts val="1616"/>
              </a:lnSpc>
              <a:buNone/>
            </a:pPr>
            <a:r>
              <a:rPr lang="en-US" sz="1283" spc="38" kern="0" dirty="0" smtClean="0">
                <a:solidFill>
                  <a:srgbClr val="ffffff"/>
                </a:solidFill>
                <a:latin typeface="Jost*" pitchFamily="34" charset="0"/>
                <a:ea typeface="Jost*" pitchFamily="34" charset="-122"/>
                <a:cs typeface="Jost*" pitchFamily="34" charset="-120"/>
              </a:rPr>
              <a:t>Identify emerging threats and potential attack vectors</a:t>
            </a:r>
            <a:endParaRPr lang="en-US" dirty="0"/>
          </a:p>
        </p:txBody>
      </p:sp>
      <p:sp>
        <p:nvSpPr>
          <p:cNvPr id="17" name="Object 16"/>
          <p:cNvSpPr/>
          <p:nvPr/>
        </p:nvSpPr>
        <p:spPr>
          <a:xfrm>
            <a:off x="5865933" y="3597318"/>
            <a:ext cx="6274453" cy="180037"/>
          </a:xfrm>
          <a:prstGeom prst="rect">
            <a:avLst/>
          </a:prstGeom>
          <a:noFill/>
        </p:spPr>
        <p:txBody>
          <a:bodyPr wrap="square" rtlCol="0" anchor="t" bIns="0" lIns="0" rIns="0" tIns="0"/>
          <a:lstStyle/>
          <a:p>
            <a:pPr algn="l">
              <a:lnSpc>
                <a:spcPts val="1418"/>
              </a:lnSpc>
              <a:spcBef>
                <a:spcPts val="711"/>
              </a:spcBef>
              <a:buNone/>
            </a:pPr>
            <a:r>
              <a:rPr lang="en-US" sz="1066" spc="32" kern="0" dirty="0" smtClean="0">
                <a:solidFill>
                  <a:srgbClr val="ffffff">
                    <a:alpha val="80000"/>
                  </a:srgbClr>
                </a:solidFill>
                <a:latin typeface="Jost*" pitchFamily="34" charset="0"/>
                <a:ea typeface="Jost*" pitchFamily="34" charset="-122"/>
                <a:cs typeface="Jost*" pitchFamily="34" charset="-120"/>
              </a:rPr>
              <a:t>3</a:t>
            </a:r>
            <a:endParaRPr lang="en-US" dirty="0"/>
          </a:p>
        </p:txBody>
      </p:sp>
      <p:pic>
        <p:nvPicPr>
          <p:cNvPr id="18" name="Object 17"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90275" y="3932842"/>
            <a:ext cx="4513721" cy="828468"/>
          </a:xfrm>
          <a:prstGeom prst="rect">
            <a:avLst/>
          </a:prstGeom>
        </p:spPr>
      </p:pic>
      <p:sp>
        <p:nvSpPr>
          <p:cNvPr id="19" name="Object 18"/>
          <p:cNvSpPr/>
          <p:nvPr/>
        </p:nvSpPr>
        <p:spPr>
          <a:xfrm>
            <a:off x="5723094" y="3942364"/>
            <a:ext cx="5989727" cy="0"/>
          </a:xfrm>
          <a:prstGeom prst="line">
            <a:avLst/>
          </a:prstGeom>
          <a:noFill/>
          <a:ln w="12700">
            <a:solidFill>
              <a:srgbClr val="000000"/>
            </a:solidFill>
            <a:prstDash val="solid"/>
            <a:miter lim="800000"/>
          </a:ln>
        </p:spPr>
      </p:sp>
      <p:sp>
        <p:nvSpPr>
          <p:cNvPr id="20" name="Object 19"/>
          <p:cNvSpPr/>
          <p:nvPr/>
        </p:nvSpPr>
        <p:spPr>
          <a:xfrm>
            <a:off x="1684075" y="4136685"/>
            <a:ext cx="4326126" cy="426584"/>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4</a:t>
            </a:r>
            <a:endParaRPr lang="en-US" dirty="0"/>
          </a:p>
        </p:txBody>
      </p:sp>
      <p:sp>
        <p:nvSpPr>
          <p:cNvPr id="21" name="Object 20"/>
          <p:cNvSpPr/>
          <p:nvPr/>
        </p:nvSpPr>
        <p:spPr>
          <a:xfrm>
            <a:off x="6427768" y="4109605"/>
            <a:ext cx="5656436" cy="205034"/>
          </a:xfrm>
          <a:prstGeom prst="rect">
            <a:avLst/>
          </a:prstGeom>
          <a:noFill/>
        </p:spPr>
        <p:txBody>
          <a:bodyPr wrap="square" rtlCol="0" anchor="t" bIns="0" lIns="0" rIns="0" tIns="0"/>
          <a:lstStyle/>
          <a:p>
            <a:pPr algn="l">
              <a:lnSpc>
                <a:spcPts val="1616"/>
              </a:lnSpc>
              <a:buNone/>
            </a:pPr>
            <a:r>
              <a:rPr lang="en-US" sz="1283" spc="38" kern="0" dirty="0" smtClean="0">
                <a:solidFill>
                  <a:srgbClr val="ffffff"/>
                </a:solidFill>
                <a:latin typeface="Jost*" pitchFamily="34" charset="0"/>
                <a:ea typeface="Jost*" pitchFamily="34" charset="-122"/>
                <a:cs typeface="Jost*" pitchFamily="34" charset="-120"/>
              </a:rPr>
              <a:t>Disseminate actionable intelligence to security teams</a:t>
            </a:r>
            <a:endParaRPr lang="en-US" dirty="0"/>
          </a:p>
        </p:txBody>
      </p:sp>
      <p:sp>
        <p:nvSpPr>
          <p:cNvPr id="22" name="Object 21"/>
          <p:cNvSpPr/>
          <p:nvPr/>
        </p:nvSpPr>
        <p:spPr>
          <a:xfrm>
            <a:off x="6427768" y="4406741"/>
            <a:ext cx="5656436" cy="180037"/>
          </a:xfrm>
          <a:prstGeom prst="rect">
            <a:avLst/>
          </a:prstGeom>
          <a:noFill/>
        </p:spPr>
        <p:txBody>
          <a:bodyPr wrap="square" rtlCol="0" anchor="t" bIns="0" lIns="0" rIns="0" tIns="0"/>
          <a:lstStyle/>
          <a:p>
            <a:pPr algn="l">
              <a:lnSpc>
                <a:spcPts val="1418"/>
              </a:lnSpc>
              <a:spcBef>
                <a:spcPts val="711"/>
              </a:spcBef>
              <a:buNone/>
            </a:pPr>
            <a:r>
              <a:rPr lang="en-US" sz="1066" spc="32" kern="0" dirty="0" smtClean="0">
                <a:solidFill>
                  <a:srgbClr val="ffffff">
                    <a:alpha val="80000"/>
                  </a:srgbClr>
                </a:solidFill>
                <a:latin typeface="Jost*" pitchFamily="34" charset="0"/>
                <a:ea typeface="Jost*" pitchFamily="34" charset="-122"/>
                <a:cs typeface="Jost*" pitchFamily="34" charset="-120"/>
              </a:rPr>
              <a:t>4</a:t>
            </a:r>
            <a:endParaRPr lang="en-US" dirty="0"/>
          </a:p>
        </p:txBody>
      </p:sp>
      <p:pic>
        <p:nvPicPr>
          <p:cNvPr id="23" name="Object 22"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8434" y="4742264"/>
            <a:ext cx="5646913" cy="828468"/>
          </a:xfrm>
          <a:prstGeom prst="rect">
            <a:avLst/>
          </a:prstGeom>
        </p:spPr>
      </p:pic>
      <p:sp>
        <p:nvSpPr>
          <p:cNvPr id="24" name="Object 23"/>
          <p:cNvSpPr/>
          <p:nvPr/>
        </p:nvSpPr>
        <p:spPr>
          <a:xfrm>
            <a:off x="6284928" y="4751787"/>
            <a:ext cx="5427893" cy="0"/>
          </a:xfrm>
          <a:prstGeom prst="line">
            <a:avLst/>
          </a:prstGeom>
          <a:noFill/>
          <a:ln w="12700">
            <a:solidFill>
              <a:srgbClr val="000000"/>
            </a:solidFill>
            <a:prstDash val="solid"/>
            <a:miter lim="800000"/>
          </a:ln>
        </p:spPr>
      </p:sp>
      <p:sp>
        <p:nvSpPr>
          <p:cNvPr id="25" name="Object 24"/>
          <p:cNvSpPr/>
          <p:nvPr/>
        </p:nvSpPr>
        <p:spPr>
          <a:xfrm>
            <a:off x="1066057" y="4946108"/>
            <a:ext cx="5562162" cy="426584"/>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5</a:t>
            </a:r>
            <a:endParaRPr lang="en-US" dirty="0"/>
          </a:p>
        </p:txBody>
      </p:sp>
      <p:sp>
        <p:nvSpPr>
          <p:cNvPr id="26" name="Object 25"/>
          <p:cNvSpPr/>
          <p:nvPr/>
        </p:nvSpPr>
        <p:spPr>
          <a:xfrm>
            <a:off x="6989602" y="4919028"/>
            <a:ext cx="5038418" cy="205034"/>
          </a:xfrm>
          <a:prstGeom prst="rect">
            <a:avLst/>
          </a:prstGeom>
          <a:noFill/>
        </p:spPr>
        <p:txBody>
          <a:bodyPr wrap="square" rtlCol="0" anchor="t" bIns="0" lIns="0" rIns="0" tIns="0"/>
          <a:lstStyle/>
          <a:p>
            <a:pPr algn="l">
              <a:lnSpc>
                <a:spcPts val="1616"/>
              </a:lnSpc>
              <a:buNone/>
            </a:pPr>
            <a:r>
              <a:rPr lang="en-US" sz="1283" spc="38" kern="0" dirty="0" smtClean="0">
                <a:solidFill>
                  <a:srgbClr val="ffffff"/>
                </a:solidFill>
                <a:latin typeface="Jost*" pitchFamily="34" charset="0"/>
                <a:ea typeface="Jost*" pitchFamily="34" charset="-122"/>
                <a:cs typeface="Jost*" pitchFamily="34" charset="-120"/>
              </a:rPr>
              <a:t>Enhance incident response and threat hunting capabilities</a:t>
            </a:r>
            <a:endParaRPr lang="en-US" dirty="0"/>
          </a:p>
        </p:txBody>
      </p:sp>
      <p:sp>
        <p:nvSpPr>
          <p:cNvPr id="27" name="Object 26"/>
          <p:cNvSpPr/>
          <p:nvPr/>
        </p:nvSpPr>
        <p:spPr>
          <a:xfrm>
            <a:off x="6989602" y="5216163"/>
            <a:ext cx="5038418" cy="180037"/>
          </a:xfrm>
          <a:prstGeom prst="rect">
            <a:avLst/>
          </a:prstGeom>
          <a:noFill/>
        </p:spPr>
        <p:txBody>
          <a:bodyPr wrap="square" rtlCol="0" anchor="t" bIns="0" lIns="0" rIns="0" tIns="0"/>
          <a:lstStyle/>
          <a:p>
            <a:pPr algn="l">
              <a:lnSpc>
                <a:spcPts val="1418"/>
              </a:lnSpc>
              <a:spcBef>
                <a:spcPts val="711"/>
              </a:spcBef>
              <a:buNone/>
            </a:pPr>
            <a:r>
              <a:rPr lang="en-US" sz="1066" spc="32" kern="0" dirty="0" smtClean="0">
                <a:solidFill>
                  <a:srgbClr val="ffffff">
                    <a:alpha val="80000"/>
                  </a:srgbClr>
                </a:solidFill>
                <a:latin typeface="Jost*" pitchFamily="34" charset="0"/>
                <a:ea typeface="Jost*" pitchFamily="34" charset="-122"/>
                <a:cs typeface="Jost*" pitchFamily="34" charset="-120"/>
              </a:rPr>
              <a:t>5</a:t>
            </a:r>
            <a:endParaRPr lang="en-US" dirty="0"/>
          </a:p>
        </p:txBody>
      </p:sp>
      <p:pic>
        <p:nvPicPr>
          <p:cNvPr id="28" name="Object 2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6612" y="5551687"/>
            <a:ext cx="6770582" cy="828468"/>
          </a:xfrm>
          <a:prstGeom prst="rect">
            <a:avLst/>
          </a:prstGeom>
        </p:spPr>
      </p:pic>
      <p:sp>
        <p:nvSpPr>
          <p:cNvPr id="29" name="Object 28"/>
          <p:cNvSpPr/>
          <p:nvPr/>
        </p:nvSpPr>
        <p:spPr>
          <a:xfrm>
            <a:off x="6846763" y="5561209"/>
            <a:ext cx="4866058" cy="0"/>
          </a:xfrm>
          <a:prstGeom prst="line">
            <a:avLst/>
          </a:prstGeom>
          <a:noFill/>
          <a:ln w="12700">
            <a:solidFill>
              <a:srgbClr val="000000"/>
            </a:solidFill>
            <a:prstDash val="solid"/>
            <a:miter lim="800000"/>
          </a:ln>
        </p:spPr>
      </p:sp>
      <p:sp>
        <p:nvSpPr>
          <p:cNvPr id="30" name="Object 29"/>
          <p:cNvSpPr/>
          <p:nvPr/>
        </p:nvSpPr>
        <p:spPr>
          <a:xfrm>
            <a:off x="448039" y="5755530"/>
            <a:ext cx="6798198" cy="426584"/>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6</a:t>
            </a:r>
            <a:endParaRPr lang="en-US" dirty="0"/>
          </a:p>
        </p:txBody>
      </p:sp>
      <p:sp>
        <p:nvSpPr>
          <p:cNvPr id="31" name="Object 30"/>
          <p:cNvSpPr/>
          <p:nvPr/>
        </p:nvSpPr>
        <p:spPr>
          <a:xfrm>
            <a:off x="7551437" y="5728450"/>
            <a:ext cx="4420400" cy="205034"/>
          </a:xfrm>
          <a:prstGeom prst="rect">
            <a:avLst/>
          </a:prstGeom>
          <a:noFill/>
        </p:spPr>
        <p:txBody>
          <a:bodyPr wrap="square" rtlCol="0" anchor="t" bIns="0" lIns="0" rIns="0" tIns="0"/>
          <a:lstStyle/>
          <a:p>
            <a:pPr algn="l">
              <a:lnSpc>
                <a:spcPts val="1616"/>
              </a:lnSpc>
              <a:buNone/>
            </a:pPr>
            <a:r>
              <a:rPr lang="en-US" sz="1283" spc="38" kern="0" dirty="0" smtClean="0">
                <a:solidFill>
                  <a:srgbClr val="ffffff"/>
                </a:solidFill>
                <a:latin typeface="Jost*" pitchFamily="34" charset="0"/>
                <a:ea typeface="Jost*" pitchFamily="34" charset="-122"/>
                <a:cs typeface="Jost*" pitchFamily="34" charset="-120"/>
              </a:rPr>
              <a:t>Enable proactive defense and risk mitigation strategies</a:t>
            </a:r>
            <a:endParaRPr lang="en-US" dirty="0"/>
          </a:p>
        </p:txBody>
      </p:sp>
      <p:sp>
        <p:nvSpPr>
          <p:cNvPr id="32" name="Object 31"/>
          <p:cNvSpPr/>
          <p:nvPr/>
        </p:nvSpPr>
        <p:spPr>
          <a:xfrm>
            <a:off x="7551437" y="6025586"/>
            <a:ext cx="4420400" cy="180037"/>
          </a:xfrm>
          <a:prstGeom prst="rect">
            <a:avLst/>
          </a:prstGeom>
          <a:noFill/>
        </p:spPr>
        <p:txBody>
          <a:bodyPr wrap="square" rtlCol="0" anchor="t" bIns="0" lIns="0" rIns="0" tIns="0"/>
          <a:lstStyle/>
          <a:p>
            <a:pPr algn="l">
              <a:lnSpc>
                <a:spcPts val="1418"/>
              </a:lnSpc>
              <a:spcBef>
                <a:spcPts val="711"/>
              </a:spcBef>
              <a:buNone/>
            </a:pPr>
            <a:r>
              <a:rPr lang="en-US" sz="1066" spc="32" kern="0" dirty="0" smtClean="0">
                <a:solidFill>
                  <a:srgbClr val="ffffff">
                    <a:alpha val="80000"/>
                  </a:srgbClr>
                </a:solidFill>
                <a:latin typeface="Jost*" pitchFamily="34" charset="0"/>
                <a:ea typeface="Jost*" pitchFamily="34" charset="-122"/>
                <a:cs typeface="Jost*" pitchFamily="34" charset="-120"/>
              </a:rPr>
              <a:t>6</a:t>
            </a:r>
            <a:endParaRPr lang="en-US" dirty="0"/>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717630" cy="5913546"/>
          </a:xfrm>
          <a:prstGeom prst="rect">
            <a:avLst/>
          </a:prstGeom>
          <a:solidFill>
            <a:srgbClr val="143f9c"/>
          </a:solidFill>
        </p:spPr>
      </p:sp>
      <p:pic>
        <p:nvPicPr>
          <p:cNvPr id="3" name="Object 2" descr="preencoded.png">    </p:cNvPr>
          <p:cNvPicPr>
            <a:picLocks noChangeAspect="1"/>
          </p:cNvPicPr>
          <p:nvPr/>
        </p:nvPicPr>
        <p:blipFill>
          <a:blip r:embed="rId1"/>
          <a:srcRect l="18567" r="18567" t="0" b="0"/>
          <a:stretch/>
        </p:blipFill>
        <p:spPr>
          <a:xfrm>
            <a:off x="476131" y="476131"/>
            <a:ext cx="3717630" cy="5913546"/>
          </a:xfrm>
          <a:prstGeom prst="rect">
            <a:avLst/>
          </a:prstGeom>
        </p:spPr>
      </p:pic>
      <p:sp>
        <p:nvSpPr>
          <p:cNvPr id="4" name="Object 3"/>
          <p:cNvSpPr/>
          <p:nvPr/>
        </p:nvSpPr>
        <p:spPr>
          <a:xfrm>
            <a:off x="4331839" y="2070277"/>
            <a:ext cx="7709512" cy="426584"/>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REGULATORY COMPLIANCE</a:t>
            </a:r>
            <a:endParaRPr lang="en-US" dirty="0"/>
          </a:p>
        </p:txBody>
      </p:sp>
      <p:sp>
        <p:nvSpPr>
          <p:cNvPr id="5" name="Object 4"/>
          <p:cNvSpPr/>
          <p:nvPr/>
        </p:nvSpPr>
        <p:spPr>
          <a:xfrm>
            <a:off x="4331839" y="2635534"/>
            <a:ext cx="7709512" cy="2140209"/>
          </a:xfrm>
          <a:prstGeom prst="rect">
            <a:avLst/>
          </a:prstGeom>
          <a:noFill/>
        </p:spPr>
        <p:txBody>
          <a:bodyPr wrap="square" rtlCol="0" anchor="t" bIns="0" lIns="0" rIns="0" tIns="0"/>
          <a:lstStyle/>
          <a:p>
            <a:pPr algn="ctr">
              <a:lnSpc>
                <a:spcPts val="2107"/>
              </a:lnSpc>
              <a:spcBef>
                <a:spcPts val="1071"/>
              </a:spcBef>
              <a:buNone/>
            </a:pPr>
            <a:r>
              <a:rPr lang="en-US" sz="1584" spc="47" kern="0" dirty="0" smtClean="0">
                <a:solidFill>
                  <a:srgbClr val="000000">
                    <a:alpha val="80000"/>
                  </a:srgbClr>
                </a:solidFill>
                <a:latin typeface="Jost*" pitchFamily="34" charset="0"/>
                <a:ea typeface="Jost*" pitchFamily="34" charset="-122"/>
                <a:cs typeface="Jost*" pitchFamily="34" charset="-120"/>
              </a:rPr>
              <a:t>Cyber Threat Intelligence (CTI) can be a powerful tool in helping organizations meet regulatory compliance requirements. By leveraging CTI, businesses can gain critical insights into the threat landscape, understand the tactics, techniques, and procedures (TTPs) used by adversaries, and proactively address potential vulnerabilities and risks. This knowledge can enable organizations to document their security posture, provide justifications for gaps based on prioritization, implement robust controls, and demonstrate effective risk management to regulatory bodies.</a:t>
            </a:r>
            <a:endParaRPr lang="en-US" dirty="0"/>
          </a:p>
        </p:txBody>
      </p:sp>
    </p:spTree>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THREAT INFORMED</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5" y="2487189"/>
            <a:ext cx="11246213" cy="2932967"/>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5" y="2487189"/>
            <a:ext cx="11236690" cy="2923444"/>
          </a:xfrm>
          <a:prstGeom prst="rect">
            <a:avLst/>
          </a:prstGeom>
        </p:spPr>
      </p:pic>
      <p:sp>
        <p:nvSpPr>
          <p:cNvPr id="5" name="Object 4"/>
          <p:cNvSpPr/>
          <p:nvPr/>
        </p:nvSpPr>
        <p:spPr>
          <a:xfrm>
            <a:off x="476131" y="2487308"/>
            <a:ext cx="5618345" cy="796264"/>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Jost* Light" pitchFamily="34" charset="0"/>
                <a:ea typeface="Jost* Light" pitchFamily="34" charset="-122"/>
                <a:cs typeface="Jost* Light" pitchFamily="34" charset="-120"/>
              </a:rPr>
              <a:t>Cyber Threat Intelligence Benefit</a:t>
            </a:r>
            <a:endParaRPr lang="en-US" dirty="0"/>
          </a:p>
        </p:txBody>
      </p:sp>
      <p:sp>
        <p:nvSpPr>
          <p:cNvPr id="6" name="Object 5"/>
          <p:cNvSpPr/>
          <p:nvPr/>
        </p:nvSpPr>
        <p:spPr>
          <a:xfrm>
            <a:off x="6094476" y="2487308"/>
            <a:ext cx="5618345" cy="796264"/>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Jost* Light" pitchFamily="34" charset="0"/>
                <a:ea typeface="Jost* Light" pitchFamily="34" charset="-122"/>
                <a:cs typeface="Jost* Light" pitchFamily="34" charset="-120"/>
              </a:rPr>
              <a:t>Business Impact</a:t>
            </a:r>
            <a:endParaRPr lang="en-US" dirty="0"/>
          </a:p>
        </p:txBody>
      </p:sp>
      <p:sp>
        <p:nvSpPr>
          <p:cNvPr id="7" name="Object 6"/>
          <p:cNvSpPr/>
          <p:nvPr/>
        </p:nvSpPr>
        <p:spPr>
          <a:xfrm>
            <a:off x="476131" y="3283572"/>
            <a:ext cx="5618345" cy="1061685"/>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Improved detection of security threats</a:t>
            </a:r>
            <a:endParaRPr lang="en-US" dirty="0"/>
          </a:p>
        </p:txBody>
      </p:sp>
      <p:sp>
        <p:nvSpPr>
          <p:cNvPr id="8" name="Object 7"/>
          <p:cNvSpPr/>
          <p:nvPr/>
        </p:nvSpPr>
        <p:spPr>
          <a:xfrm>
            <a:off x="6094476" y="3283572"/>
            <a:ext cx="5618345" cy="1061685"/>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Reduced risk of data breaches and financial losses</a:t>
            </a:r>
            <a:endParaRPr lang="en-US" dirty="0"/>
          </a:p>
        </p:txBody>
      </p:sp>
      <p:sp>
        <p:nvSpPr>
          <p:cNvPr id="9" name="Object 8"/>
          <p:cNvSpPr/>
          <p:nvPr/>
        </p:nvSpPr>
        <p:spPr>
          <a:xfrm>
            <a:off x="476131" y="4345258"/>
            <a:ext cx="5618345" cy="1061685"/>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Better-informed security strategies and investments</a:t>
            </a:r>
            <a:endParaRPr lang="en-US" dirty="0"/>
          </a:p>
        </p:txBody>
      </p:sp>
      <p:sp>
        <p:nvSpPr>
          <p:cNvPr id="10" name="Object 9"/>
          <p:cNvSpPr/>
          <p:nvPr/>
        </p:nvSpPr>
        <p:spPr>
          <a:xfrm>
            <a:off x="6094476" y="4345258"/>
            <a:ext cx="5618345" cy="1061685"/>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More effective and efficient use of cybersecurity resources</a:t>
            </a:r>
            <a:endParaRPr lang="en-US" dirty="0"/>
          </a:p>
        </p:txBody>
      </p:sp>
      <p:sp>
        <p:nvSpPr>
          <p:cNvPr id="11" name="Object 10"/>
          <p:cNvSpPr/>
          <p:nvPr/>
        </p:nvSpPr>
        <p:spPr>
          <a:xfrm>
            <a:off x="-476131" y="6531177"/>
            <a:ext cx="12188952" cy="178252"/>
          </a:xfrm>
          <a:prstGeom prst="rect">
            <a:avLst/>
          </a:prstGeom>
          <a:noFill/>
        </p:spPr>
        <p:txBody>
          <a:bodyPr wrap="square" rtlCol="0" anchor="t" bIns="0" lIns="0" rIns="0" tIns="0"/>
          <a:lstStyle/>
          <a:p>
            <a:pPr algn="r">
              <a:lnSpc>
                <a:spcPts val="1405"/>
              </a:lnSpc>
              <a:buNone/>
            </a:pPr>
            <a:r>
              <a:rPr lang="en-US" sz="1056" spc="32" kern="0" dirty="0" smtClean="0">
                <a:solidFill>
                  <a:srgbClr val="ffffff">
                    <a:alpha val="80000"/>
                  </a:srgbClr>
                </a:solidFill>
                <a:latin typeface="Jost*" pitchFamily="34" charset="0"/>
                <a:ea typeface="Jost*" pitchFamily="34" charset="-122"/>
                <a:cs typeface="Jost*" pitchFamily="34" charset="-120"/>
              </a:rPr>
              <a:t>*Gartner, 'How to Use Threat Intelligence to Improve Cybersecurity and Reduce Risk', 2021</a:t>
            </a:r>
            <a:endParaRPr lang="en-US" dirty="0"/>
          </a:p>
        </p:txBody>
      </p:sp>
    </p:spTree>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PRIORITIZING CYBERSECURITY INVESTMENTS</a:t>
            </a:r>
            <a:endParaRPr lang="en-US" dirty="0"/>
          </a:p>
        </p:txBody>
      </p:sp>
      <p:sp>
        <p:nvSpPr>
          <p:cNvPr id="3" name="Object 2"/>
          <p:cNvSpPr/>
          <p:nvPr/>
        </p:nvSpPr>
        <p:spPr>
          <a:xfrm>
            <a:off x="476131" y="1514096"/>
            <a:ext cx="5523119" cy="2337803"/>
          </a:xfrm>
          <a:prstGeom prst="roundRect">
            <a:avLst>
              <a:gd name="adj" fmla="val 2347"/>
            </a:avLst>
          </a:prstGeom>
          <a:noFill/>
          <a:ln w="25400">
            <a:solidFill>
              <a:srgbClr val="143f9c"/>
            </a:solidFill>
            <a:prstDash val="solid"/>
            <a:miter lim="800000"/>
          </a:ln>
        </p:spPr>
      </p:sp>
      <p:sp>
        <p:nvSpPr>
          <p:cNvPr id="4" name="Object 3"/>
          <p:cNvSpPr/>
          <p:nvPr/>
        </p:nvSpPr>
        <p:spPr>
          <a:xfrm>
            <a:off x="761810" y="1724040"/>
            <a:ext cx="5551687" cy="734134"/>
          </a:xfrm>
          <a:prstGeom prst="rect">
            <a:avLst/>
          </a:prstGeom>
          <a:noFill/>
        </p:spPr>
        <p:txBody>
          <a:bodyPr wrap="square" rtlCol="0" anchor="t" bIns="0" lIns="0" rIns="0" tIns="0"/>
          <a:lstStyle/>
          <a:p>
            <a:pPr algn="l">
              <a:lnSpc>
                <a:spcPts val="2892"/>
              </a:lnSpc>
              <a:buNone/>
            </a:pPr>
            <a:r>
              <a:rPr lang="en-US" sz="2295" spc="69" kern="0" dirty="0" smtClean="0">
                <a:solidFill>
                  <a:srgbClr val="000000"/>
                </a:solidFill>
                <a:latin typeface="Jost*" pitchFamily="34" charset="0"/>
                <a:ea typeface="Jost*" pitchFamily="34" charset="-122"/>
                <a:cs typeface="Jost*" pitchFamily="34" charset="-120"/>
              </a:rPr>
              <a:t>Data-driven decision-making for security tool acquisition </a:t>
            </a:r>
            <a:endParaRPr lang="en-US" dirty="0"/>
          </a:p>
        </p:txBody>
      </p:sp>
      <p:sp>
        <p:nvSpPr>
          <p:cNvPr id="5" name="Object 4"/>
          <p:cNvSpPr/>
          <p:nvPr/>
        </p:nvSpPr>
        <p:spPr>
          <a:xfrm>
            <a:off x="6189702" y="1514096"/>
            <a:ext cx="5523119" cy="2337803"/>
          </a:xfrm>
          <a:prstGeom prst="roundRect">
            <a:avLst>
              <a:gd name="adj" fmla="val 2347"/>
            </a:avLst>
          </a:prstGeom>
          <a:noFill/>
          <a:ln w="25400">
            <a:solidFill>
              <a:srgbClr val="143f9c"/>
            </a:solidFill>
            <a:prstDash val="solid"/>
            <a:miter lim="800000"/>
          </a:ln>
        </p:spPr>
      </p:sp>
      <p:sp>
        <p:nvSpPr>
          <p:cNvPr id="6" name="Object 5"/>
          <p:cNvSpPr/>
          <p:nvPr/>
        </p:nvSpPr>
        <p:spPr>
          <a:xfrm>
            <a:off x="6475381" y="1724040"/>
            <a:ext cx="5551687" cy="734134"/>
          </a:xfrm>
          <a:prstGeom prst="rect">
            <a:avLst/>
          </a:prstGeom>
          <a:noFill/>
        </p:spPr>
        <p:txBody>
          <a:bodyPr wrap="square" rtlCol="0" anchor="t" bIns="0" lIns="0" rIns="0" tIns="0"/>
          <a:lstStyle/>
          <a:p>
            <a:pPr algn="l">
              <a:lnSpc>
                <a:spcPts val="2892"/>
              </a:lnSpc>
              <a:buNone/>
            </a:pPr>
            <a:r>
              <a:rPr lang="en-US" sz="2295" spc="69" kern="0" dirty="0" smtClean="0">
                <a:solidFill>
                  <a:srgbClr val="000000"/>
                </a:solidFill>
                <a:latin typeface="Jost*" pitchFamily="34" charset="0"/>
                <a:ea typeface="Jost*" pitchFamily="34" charset="-122"/>
                <a:cs typeface="Jost*" pitchFamily="34" charset="-120"/>
              </a:rPr>
              <a:t>Focus resources on most relevant and impactful threats </a:t>
            </a:r>
            <a:endParaRPr lang="en-US" dirty="0"/>
          </a:p>
        </p:txBody>
      </p:sp>
      <p:sp>
        <p:nvSpPr>
          <p:cNvPr id="7" name="Object 6"/>
          <p:cNvSpPr/>
          <p:nvPr/>
        </p:nvSpPr>
        <p:spPr>
          <a:xfrm>
            <a:off x="476131" y="4042352"/>
            <a:ext cx="5523119" cy="2337803"/>
          </a:xfrm>
          <a:prstGeom prst="roundRect">
            <a:avLst>
              <a:gd name="adj" fmla="val 2347"/>
            </a:avLst>
          </a:prstGeom>
          <a:noFill/>
          <a:ln w="25400">
            <a:solidFill>
              <a:srgbClr val="143f9c"/>
            </a:solidFill>
            <a:prstDash val="solid"/>
            <a:miter lim="800000"/>
          </a:ln>
        </p:spPr>
      </p:sp>
      <p:sp>
        <p:nvSpPr>
          <p:cNvPr id="8" name="Object 7"/>
          <p:cNvSpPr/>
          <p:nvPr/>
        </p:nvSpPr>
        <p:spPr>
          <a:xfrm>
            <a:off x="761810" y="4252296"/>
            <a:ext cx="5551687" cy="734134"/>
          </a:xfrm>
          <a:prstGeom prst="rect">
            <a:avLst/>
          </a:prstGeom>
          <a:noFill/>
        </p:spPr>
        <p:txBody>
          <a:bodyPr wrap="square" rtlCol="0" anchor="t" bIns="0" lIns="0" rIns="0" tIns="0"/>
          <a:lstStyle/>
          <a:p>
            <a:pPr algn="l">
              <a:lnSpc>
                <a:spcPts val="2892"/>
              </a:lnSpc>
              <a:buNone/>
            </a:pPr>
            <a:r>
              <a:rPr lang="en-US" sz="2295" spc="69" kern="0" dirty="0" smtClean="0">
                <a:solidFill>
                  <a:srgbClr val="000000"/>
                </a:solidFill>
                <a:latin typeface="Jost*" pitchFamily="34" charset="0"/>
                <a:ea typeface="Jost*" pitchFamily="34" charset="-122"/>
                <a:cs typeface="Jost*" pitchFamily="34" charset="-120"/>
              </a:rPr>
              <a:t>Justify security spending based on actual risk landscape </a:t>
            </a:r>
            <a:endParaRPr lang="en-US" dirty="0"/>
          </a:p>
        </p:txBody>
      </p:sp>
      <p:sp>
        <p:nvSpPr>
          <p:cNvPr id="9" name="Object 8"/>
          <p:cNvSpPr/>
          <p:nvPr/>
        </p:nvSpPr>
        <p:spPr>
          <a:xfrm>
            <a:off x="6189702" y="4042352"/>
            <a:ext cx="5523119" cy="2337803"/>
          </a:xfrm>
          <a:prstGeom prst="roundRect">
            <a:avLst>
              <a:gd name="adj" fmla="val 2347"/>
            </a:avLst>
          </a:prstGeom>
          <a:noFill/>
          <a:ln w="25400">
            <a:solidFill>
              <a:srgbClr val="143f9c"/>
            </a:solidFill>
            <a:prstDash val="solid"/>
            <a:miter lim="800000"/>
          </a:ln>
        </p:spPr>
      </p:sp>
      <p:sp>
        <p:nvSpPr>
          <p:cNvPr id="10" name="Object 9"/>
          <p:cNvSpPr/>
          <p:nvPr/>
        </p:nvSpPr>
        <p:spPr>
          <a:xfrm>
            <a:off x="6475381" y="4252296"/>
            <a:ext cx="5551687" cy="734134"/>
          </a:xfrm>
          <a:prstGeom prst="rect">
            <a:avLst/>
          </a:prstGeom>
          <a:noFill/>
        </p:spPr>
        <p:txBody>
          <a:bodyPr wrap="square" rtlCol="0" anchor="t" bIns="0" lIns="0" rIns="0" tIns="0"/>
          <a:lstStyle/>
          <a:p>
            <a:pPr algn="l">
              <a:lnSpc>
                <a:spcPts val="2892"/>
              </a:lnSpc>
              <a:buNone/>
            </a:pPr>
            <a:r>
              <a:rPr lang="en-US" sz="2295" spc="69" kern="0" dirty="0" smtClean="0">
                <a:solidFill>
                  <a:srgbClr val="000000"/>
                </a:solidFill>
                <a:latin typeface="Jost*" pitchFamily="34" charset="0"/>
                <a:ea typeface="Jost*" pitchFamily="34" charset="-122"/>
                <a:cs typeface="Jost*" pitchFamily="34" charset="-120"/>
              </a:rPr>
              <a:t>Optimize security budget allocation for maximum ROI  </a:t>
            </a:r>
            <a:endParaRPr lang="en-US" dirty="0"/>
          </a:p>
        </p:txBody>
      </p:sp>
    </p:spTree>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CYBER THREAT INTELLIGENCE INVESTMENT</a:t>
            </a:r>
            <a:endParaRPr lang="en-US" dirty="0"/>
          </a:p>
        </p:txBody>
      </p:sp>
      <p:sp>
        <p:nvSpPr>
          <p:cNvPr id="3" name="Object 2"/>
          <p:cNvSpPr/>
          <p:nvPr/>
        </p:nvSpPr>
        <p:spPr>
          <a:xfrm>
            <a:off x="923694" y="2963707"/>
            <a:ext cx="628493" cy="302343"/>
          </a:xfrm>
          <a:prstGeom prst="rect">
            <a:avLst/>
          </a:prstGeom>
          <a:noFill/>
        </p:spPr>
        <p:txBody>
          <a:bodyPr wrap="square" rtlCol="0" anchor="ctr" bIns="0" lIns="0" rIns="0" tIns="0"/>
          <a:lstStyle/>
          <a:p>
            <a:pPr algn="ctr">
              <a:lnSpc>
                <a:spcPts val="2381"/>
              </a:lnSpc>
              <a:buNone/>
            </a:pPr>
            <a:r>
              <a:rPr lang="en-US" sz="1890" spc="57" kern="0" dirty="0" smtClean="0">
                <a:solidFill>
                  <a:srgbClr val="000000"/>
                </a:solidFill>
                <a:latin typeface="Jost*" pitchFamily="34" charset="0"/>
                <a:ea typeface="Jost*" pitchFamily="34" charset="-122"/>
                <a:cs typeface="Jost*" pitchFamily="34" charset="-120"/>
              </a:rPr>
              <a:t>1</a:t>
            </a:r>
            <a:endParaRPr lang="en-US" dirty="0"/>
          </a:p>
        </p:txBody>
      </p:sp>
      <p:sp>
        <p:nvSpPr>
          <p:cNvPr id="4" name="Object 3"/>
          <p:cNvSpPr/>
          <p:nvPr/>
        </p:nvSpPr>
        <p:spPr>
          <a:xfrm>
            <a:off x="952262" y="2873688"/>
            <a:ext cx="571357" cy="476131"/>
          </a:xfrm>
          <a:prstGeom prst="roundRect">
            <a:avLst>
              <a:gd name="adj" fmla="val 11523"/>
            </a:avLst>
          </a:prstGeom>
          <a:noFill/>
          <a:ln w="25400">
            <a:solidFill>
              <a:srgbClr val="143f9c"/>
            </a:solidFill>
            <a:prstDash val="solid"/>
            <a:miter lim="800000"/>
          </a:ln>
        </p:spPr>
      </p:sp>
      <p:sp>
        <p:nvSpPr>
          <p:cNvPr id="5" name="Object 4"/>
          <p:cNvSpPr/>
          <p:nvPr/>
        </p:nvSpPr>
        <p:spPr>
          <a:xfrm>
            <a:off x="1809298" y="3010725"/>
            <a:ext cx="4085203" cy="259045"/>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Reduced Risk of Successful Cyberattacks</a:t>
            </a:r>
            <a:endParaRPr lang="en-US" dirty="0"/>
          </a:p>
        </p:txBody>
      </p:sp>
      <p:sp>
        <p:nvSpPr>
          <p:cNvPr id="6" name="Object 5"/>
          <p:cNvSpPr/>
          <p:nvPr/>
        </p:nvSpPr>
        <p:spPr>
          <a:xfrm>
            <a:off x="6446813" y="2963707"/>
            <a:ext cx="628493" cy="302343"/>
          </a:xfrm>
          <a:prstGeom prst="rect">
            <a:avLst/>
          </a:prstGeom>
          <a:noFill/>
        </p:spPr>
        <p:txBody>
          <a:bodyPr wrap="square" rtlCol="0" anchor="ctr" bIns="0" lIns="0" rIns="0" tIns="0"/>
          <a:lstStyle/>
          <a:p>
            <a:pPr algn="ctr">
              <a:lnSpc>
                <a:spcPts val="2381"/>
              </a:lnSpc>
              <a:buNone/>
            </a:pPr>
            <a:r>
              <a:rPr lang="en-US" sz="1890" spc="57" kern="0" dirty="0" smtClean="0">
                <a:solidFill>
                  <a:srgbClr val="000000"/>
                </a:solidFill>
                <a:latin typeface="Jost*" pitchFamily="34" charset="0"/>
                <a:ea typeface="Jost*" pitchFamily="34" charset="-122"/>
                <a:cs typeface="Jost*" pitchFamily="34" charset="-120"/>
              </a:rPr>
              <a:t>2</a:t>
            </a:r>
            <a:endParaRPr lang="en-US" dirty="0"/>
          </a:p>
        </p:txBody>
      </p:sp>
      <p:sp>
        <p:nvSpPr>
          <p:cNvPr id="7" name="Object 6"/>
          <p:cNvSpPr/>
          <p:nvPr/>
        </p:nvSpPr>
        <p:spPr>
          <a:xfrm>
            <a:off x="6475381" y="2873688"/>
            <a:ext cx="571357" cy="476131"/>
          </a:xfrm>
          <a:prstGeom prst="roundRect">
            <a:avLst>
              <a:gd name="adj" fmla="val 11523"/>
            </a:avLst>
          </a:prstGeom>
          <a:noFill/>
          <a:ln w="25400">
            <a:solidFill>
              <a:srgbClr val="143f9c"/>
            </a:solidFill>
            <a:prstDash val="solid"/>
            <a:miter lim="800000"/>
          </a:ln>
        </p:spPr>
      </p:sp>
      <p:sp>
        <p:nvSpPr>
          <p:cNvPr id="8" name="Object 7"/>
          <p:cNvSpPr/>
          <p:nvPr/>
        </p:nvSpPr>
        <p:spPr>
          <a:xfrm>
            <a:off x="7332416" y="3010725"/>
            <a:ext cx="4085203" cy="518090"/>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Improved operational efficiency across security functions</a:t>
            </a:r>
            <a:endParaRPr lang="en-US" dirty="0"/>
          </a:p>
        </p:txBody>
      </p:sp>
      <p:sp>
        <p:nvSpPr>
          <p:cNvPr id="9" name="Object 8"/>
          <p:cNvSpPr/>
          <p:nvPr/>
        </p:nvSpPr>
        <p:spPr>
          <a:xfrm>
            <a:off x="923694" y="3944537"/>
            <a:ext cx="628493" cy="302343"/>
          </a:xfrm>
          <a:prstGeom prst="rect">
            <a:avLst/>
          </a:prstGeom>
          <a:noFill/>
        </p:spPr>
        <p:txBody>
          <a:bodyPr wrap="square" rtlCol="0" anchor="ctr" bIns="0" lIns="0" rIns="0" tIns="0"/>
          <a:lstStyle/>
          <a:p>
            <a:pPr algn="ctr">
              <a:lnSpc>
                <a:spcPts val="2381"/>
              </a:lnSpc>
              <a:buNone/>
            </a:pPr>
            <a:r>
              <a:rPr lang="en-US" sz="1890" spc="57" kern="0" dirty="0" smtClean="0">
                <a:solidFill>
                  <a:srgbClr val="000000"/>
                </a:solidFill>
                <a:latin typeface="Jost*" pitchFamily="34" charset="0"/>
                <a:ea typeface="Jost*" pitchFamily="34" charset="-122"/>
                <a:cs typeface="Jost*" pitchFamily="34" charset="-120"/>
              </a:rPr>
              <a:t>3</a:t>
            </a:r>
            <a:endParaRPr lang="en-US" dirty="0"/>
          </a:p>
        </p:txBody>
      </p:sp>
      <p:sp>
        <p:nvSpPr>
          <p:cNvPr id="10" name="Object 9"/>
          <p:cNvSpPr/>
          <p:nvPr/>
        </p:nvSpPr>
        <p:spPr>
          <a:xfrm>
            <a:off x="952262" y="3854518"/>
            <a:ext cx="571357" cy="476131"/>
          </a:xfrm>
          <a:prstGeom prst="roundRect">
            <a:avLst>
              <a:gd name="adj" fmla="val 11523"/>
            </a:avLst>
          </a:prstGeom>
          <a:noFill/>
          <a:ln w="25400">
            <a:solidFill>
              <a:srgbClr val="143f9c"/>
            </a:solidFill>
            <a:prstDash val="solid"/>
            <a:miter lim="800000"/>
          </a:ln>
        </p:spPr>
      </p:sp>
      <p:sp>
        <p:nvSpPr>
          <p:cNvPr id="11" name="Object 10"/>
          <p:cNvSpPr/>
          <p:nvPr/>
        </p:nvSpPr>
        <p:spPr>
          <a:xfrm>
            <a:off x="1809298" y="3991554"/>
            <a:ext cx="4085203" cy="259045"/>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Enhanced regulatory compliance posture</a:t>
            </a:r>
            <a:endParaRPr lang="en-US" dirty="0"/>
          </a:p>
        </p:txBody>
      </p:sp>
      <p:sp>
        <p:nvSpPr>
          <p:cNvPr id="12" name="Object 11"/>
          <p:cNvSpPr/>
          <p:nvPr/>
        </p:nvSpPr>
        <p:spPr>
          <a:xfrm>
            <a:off x="6446813" y="3944537"/>
            <a:ext cx="628493" cy="302343"/>
          </a:xfrm>
          <a:prstGeom prst="rect">
            <a:avLst/>
          </a:prstGeom>
          <a:noFill/>
        </p:spPr>
        <p:txBody>
          <a:bodyPr wrap="square" rtlCol="0" anchor="ctr" bIns="0" lIns="0" rIns="0" tIns="0"/>
          <a:lstStyle/>
          <a:p>
            <a:pPr algn="ctr">
              <a:lnSpc>
                <a:spcPts val="2381"/>
              </a:lnSpc>
              <a:buNone/>
            </a:pPr>
            <a:r>
              <a:rPr lang="en-US" sz="1890" spc="57" kern="0" dirty="0" smtClean="0">
                <a:solidFill>
                  <a:srgbClr val="000000"/>
                </a:solidFill>
                <a:latin typeface="Jost*" pitchFamily="34" charset="0"/>
                <a:ea typeface="Jost*" pitchFamily="34" charset="-122"/>
                <a:cs typeface="Jost*" pitchFamily="34" charset="-120"/>
              </a:rPr>
              <a:t>4</a:t>
            </a:r>
            <a:endParaRPr lang="en-US" dirty="0"/>
          </a:p>
        </p:txBody>
      </p:sp>
      <p:sp>
        <p:nvSpPr>
          <p:cNvPr id="13" name="Object 12"/>
          <p:cNvSpPr/>
          <p:nvPr/>
        </p:nvSpPr>
        <p:spPr>
          <a:xfrm>
            <a:off x="6475381" y="3854518"/>
            <a:ext cx="571357" cy="476131"/>
          </a:xfrm>
          <a:prstGeom prst="roundRect">
            <a:avLst>
              <a:gd name="adj" fmla="val 11523"/>
            </a:avLst>
          </a:prstGeom>
          <a:noFill/>
          <a:ln w="25400">
            <a:solidFill>
              <a:srgbClr val="143f9c"/>
            </a:solidFill>
            <a:prstDash val="solid"/>
            <a:miter lim="800000"/>
          </a:ln>
        </p:spPr>
      </p:sp>
      <p:sp>
        <p:nvSpPr>
          <p:cNvPr id="14" name="Object 13"/>
          <p:cNvSpPr/>
          <p:nvPr/>
        </p:nvSpPr>
        <p:spPr>
          <a:xfrm>
            <a:off x="7332416" y="3991554"/>
            <a:ext cx="4085203" cy="518090"/>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Long term cost savings through targeted investments</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THE VITAL ROLE OF CYBER THREAT INTELLIGENCE</a:t>
            </a:r>
            <a:endParaRPr lang="en-US" dirty="0"/>
          </a:p>
        </p:txBody>
      </p:sp>
      <p:sp>
        <p:nvSpPr>
          <p:cNvPr id="3" name="Object 2"/>
          <p:cNvSpPr/>
          <p:nvPr/>
        </p:nvSpPr>
        <p:spPr>
          <a:xfrm>
            <a:off x="952262" y="1805280"/>
            <a:ext cx="5446938" cy="4257503"/>
          </a:xfrm>
          <a:prstGeom prst="rect">
            <a:avLst/>
          </a:prstGeom>
          <a:noFill/>
        </p:spPr>
        <p:txBody>
          <a:bodyPr wrap="square" rtlCol="0" anchor="t" bIns="0" lIns="0" rIns="0" tIns="0"/>
          <a:lstStyle/>
          <a:p>
            <a:pPr algn="l" marL="242900" indent="-242900">
              <a:lnSpc>
                <a:spcPts val="3062"/>
              </a:lnSpc>
              <a:buSzPct val="100000"/>
              <a:buChar char="•"/>
            </a:pPr>
            <a:r>
              <a:rPr lang="en-US" sz="2430" spc="73" kern="0" dirty="0" smtClean="0">
                <a:solidFill>
                  <a:srgbClr val="000000"/>
                </a:solidFill>
                <a:latin typeface="Jost*" pitchFamily="34" charset="0"/>
                <a:ea typeface="Jost*" pitchFamily="34" charset="-122"/>
                <a:cs typeface="Jost*" pitchFamily="34" charset="-120"/>
              </a:rPr>
              <a:t>Comprehensive Threat Awareness</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Gain a holistic understanding of the threat landscape, including emerging trends, actor capabilities, and attack vectors.</a:t>
            </a:r>
          </a:p>
          <a:p>
            <a:pPr algn="l" marL="242900" indent="-242900">
              <a:lnSpc>
                <a:spcPts val="3062"/>
              </a:lnSpc>
              <a:spcBef>
                <a:spcPts val="2557"/>
              </a:spcBef>
              <a:buSzPct val="100000"/>
              <a:buChar char="•"/>
            </a:pPr>
            <a:r>
              <a:rPr lang="en-US" sz="2430" spc="73" kern="0" dirty="0" smtClean="0">
                <a:solidFill>
                  <a:srgbClr val="000000"/>
                </a:solidFill>
                <a:latin typeface="Jost*" pitchFamily="34" charset="0"/>
                <a:ea typeface="Jost*" pitchFamily="34" charset="-122"/>
                <a:cs typeface="Jost*" pitchFamily="34" charset="-120"/>
              </a:rPr>
              <a:t>Proactive Risk Mitigation</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Leverage CTI to identify and address vulnerabilities, minimizing the organization's attack surface and enhancing overall security posture.</a:t>
            </a:r>
          </a:p>
          <a:p>
            <a:pPr algn="l" marL="242900" indent="-242900">
              <a:lnSpc>
                <a:spcPts val="3062"/>
              </a:lnSpc>
              <a:spcBef>
                <a:spcPts val="2557"/>
              </a:spcBef>
              <a:buSzPct val="100000"/>
              <a:buChar char="•"/>
            </a:pPr>
            <a:r>
              <a:rPr lang="en-US" sz="2430" spc="73" kern="0" dirty="0" smtClean="0">
                <a:solidFill>
                  <a:srgbClr val="000000"/>
                </a:solidFill>
                <a:latin typeface="Jost*" pitchFamily="34" charset="0"/>
                <a:ea typeface="Jost*" pitchFamily="34" charset="-122"/>
                <a:cs typeface="Jost*" pitchFamily="34" charset="-120"/>
              </a:rPr>
              <a:t>Informed Decision-Making</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Utilize CTI to make data-driven decisions, allocate resources effectively, and develop tailored security strategies.</a:t>
            </a:r>
            <a:endParaRPr lang="en-US" dirty="0"/>
          </a:p>
        </p:txBody>
      </p:sp>
      <p:sp>
        <p:nvSpPr>
          <p:cNvPr id="4" name="Object 3"/>
          <p:cNvSpPr/>
          <p:nvPr/>
        </p:nvSpPr>
        <p:spPr>
          <a:xfrm>
            <a:off x="6284928" y="1805280"/>
            <a:ext cx="5446938" cy="3505514"/>
          </a:xfrm>
          <a:prstGeom prst="rect">
            <a:avLst/>
          </a:prstGeom>
          <a:noFill/>
        </p:spPr>
        <p:txBody>
          <a:bodyPr wrap="square" rtlCol="0" anchor="t" bIns="0" lIns="0" rIns="0" tIns="0"/>
          <a:lstStyle/>
          <a:p>
            <a:pPr algn="l" marL="242900" indent="-242900">
              <a:lnSpc>
                <a:spcPts val="3062"/>
              </a:lnSpc>
              <a:buSzPct val="100000"/>
              <a:buChar char="•"/>
            </a:pPr>
            <a:r>
              <a:rPr lang="en-US" sz="2430" spc="73" kern="0" dirty="0" smtClean="0">
                <a:solidFill>
                  <a:srgbClr val="000000"/>
                </a:solidFill>
                <a:latin typeface="Jost*" pitchFamily="34" charset="0"/>
                <a:ea typeface="Jost*" pitchFamily="34" charset="-122"/>
                <a:cs typeface="Jost*" pitchFamily="34" charset="-120"/>
              </a:rPr>
              <a:t>Incident Response and Threat Hunting</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Integrate CTI into incident response and threat hunting processes, enabling rapid detection, investigation, and remediation of threats.</a:t>
            </a:r>
          </a:p>
          <a:p>
            <a:pPr algn="l" marL="242900" indent="-242900">
              <a:lnSpc>
                <a:spcPts val="3062"/>
              </a:lnSpc>
              <a:spcBef>
                <a:spcPts val="2557"/>
              </a:spcBef>
              <a:buSzPct val="100000"/>
              <a:buChar char="•"/>
            </a:pPr>
            <a:r>
              <a:rPr lang="en-US" sz="2430" spc="73" kern="0" dirty="0" smtClean="0">
                <a:solidFill>
                  <a:srgbClr val="000000"/>
                </a:solidFill>
                <a:latin typeface="Jost*" pitchFamily="34" charset="0"/>
                <a:ea typeface="Jost*" pitchFamily="34" charset="-122"/>
                <a:cs typeface="Jost*" pitchFamily="34" charset="-120"/>
              </a:rPr>
              <a:t>Collaboration and Information Sharing</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Foster CTI-driven collaboration with industry peers, law enforcement, and threat intelligence sharing communities to enhance collective defense.</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BENEFITS OF CYBER THREAT INTELLIGENCE</a:t>
            </a:r>
            <a:endParaRPr lang="en-US" dirty="0"/>
          </a:p>
        </p:txBody>
      </p:sp>
      <p:sp>
        <p:nvSpPr>
          <p:cNvPr id="3" name="Object 2"/>
          <p:cNvSpPr/>
          <p:nvPr/>
        </p:nvSpPr>
        <p:spPr>
          <a:xfrm>
            <a:off x="952262" y="1805280"/>
            <a:ext cx="5446938" cy="4257503"/>
          </a:xfrm>
          <a:prstGeom prst="rect">
            <a:avLst/>
          </a:prstGeom>
          <a:noFill/>
        </p:spPr>
        <p:txBody>
          <a:bodyPr wrap="square" rtlCol="0" anchor="t" bIns="0" lIns="0" rIns="0" tIns="0"/>
          <a:lstStyle/>
          <a:p>
            <a:pPr algn="l" marL="242900" indent="-242900">
              <a:lnSpc>
                <a:spcPts val="3062"/>
              </a:lnSpc>
              <a:buSzPct val="100000"/>
              <a:buChar char="•"/>
            </a:pPr>
            <a:r>
              <a:rPr lang="en-US" sz="2430" spc="73" kern="0" dirty="0" smtClean="0">
                <a:solidFill>
                  <a:srgbClr val="000000"/>
                </a:solidFill>
                <a:latin typeface="Jost*" pitchFamily="34" charset="0"/>
                <a:ea typeface="Jost*" pitchFamily="34" charset="-122"/>
                <a:cs typeface="Jost*" pitchFamily="34" charset="-120"/>
              </a:rPr>
              <a:t>Early Warning</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Gain proactive alerts and notifications about emerging cyber threats, enabling your organization to prepare and respond swiftly.</a:t>
            </a:r>
          </a:p>
          <a:p>
            <a:pPr algn="l" marL="242900" indent="-242900">
              <a:lnSpc>
                <a:spcPts val="3062"/>
              </a:lnSpc>
              <a:spcBef>
                <a:spcPts val="2557"/>
              </a:spcBef>
              <a:buSzPct val="100000"/>
              <a:buChar char="•"/>
            </a:pPr>
            <a:r>
              <a:rPr lang="en-US" sz="2430" spc="73" kern="0" dirty="0" smtClean="0">
                <a:solidFill>
                  <a:srgbClr val="000000"/>
                </a:solidFill>
                <a:latin typeface="Jost*" pitchFamily="34" charset="0"/>
                <a:ea typeface="Jost*" pitchFamily="34" charset="-122"/>
                <a:cs typeface="Jost*" pitchFamily="34" charset="-120"/>
              </a:rPr>
              <a:t>Informed Decision-Making</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Make strategic, data-driven decisions to allocate resources and prioritize security measures based on the latest threat intelligence.</a:t>
            </a:r>
          </a:p>
          <a:p>
            <a:pPr algn="l" marL="242900" indent="-242900">
              <a:lnSpc>
                <a:spcPts val="3062"/>
              </a:lnSpc>
              <a:spcBef>
                <a:spcPts val="2557"/>
              </a:spcBef>
              <a:buSzPct val="100000"/>
              <a:buChar char="•"/>
            </a:pPr>
            <a:r>
              <a:rPr lang="en-US" sz="2430" spc="73" kern="0" dirty="0" smtClean="0">
                <a:solidFill>
                  <a:srgbClr val="000000"/>
                </a:solidFill>
                <a:latin typeface="Jost*" pitchFamily="34" charset="0"/>
                <a:ea typeface="Jost*" pitchFamily="34" charset="-122"/>
                <a:cs typeface="Jost*" pitchFamily="34" charset="-120"/>
              </a:rPr>
              <a:t>Enhanced Threat Visibility</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Obtain a comprehensive understanding of the threat landscape, including threat actors, their methods, and their target industries, to strengthen your defenses.</a:t>
            </a:r>
            <a:endParaRPr lang="en-US" dirty="0"/>
          </a:p>
        </p:txBody>
      </p:sp>
      <p:sp>
        <p:nvSpPr>
          <p:cNvPr id="4" name="Object 3"/>
          <p:cNvSpPr/>
          <p:nvPr/>
        </p:nvSpPr>
        <p:spPr>
          <a:xfrm>
            <a:off x="6284928" y="1805280"/>
            <a:ext cx="5446938" cy="2984151"/>
          </a:xfrm>
          <a:prstGeom prst="rect">
            <a:avLst/>
          </a:prstGeom>
          <a:noFill/>
        </p:spPr>
        <p:txBody>
          <a:bodyPr wrap="square" rtlCol="0" anchor="t" bIns="0" lIns="0" rIns="0" tIns="0"/>
          <a:lstStyle/>
          <a:p>
            <a:pPr algn="l" marL="242900" indent="-242900">
              <a:lnSpc>
                <a:spcPts val="3062"/>
              </a:lnSpc>
              <a:buSzPct val="100000"/>
              <a:buChar char="•"/>
            </a:pPr>
            <a:r>
              <a:rPr lang="en-US" sz="2430" spc="73" kern="0" dirty="0" smtClean="0">
                <a:solidFill>
                  <a:srgbClr val="000000"/>
                </a:solidFill>
                <a:latin typeface="Jost*" pitchFamily="34" charset="0"/>
                <a:ea typeface="Jost*" pitchFamily="34" charset="-122"/>
                <a:cs typeface="Jost*" pitchFamily="34" charset="-120"/>
              </a:rPr>
              <a:t>Accelerated Incident Response</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Leverage real-time threat data to quickly identify, contain, and mitigate the impact of cyber incidents, reducing the overall cost and recovery time.</a:t>
            </a:r>
          </a:p>
          <a:p>
            <a:pPr algn="l" marL="242900" indent="-242900">
              <a:lnSpc>
                <a:spcPts val="3062"/>
              </a:lnSpc>
              <a:spcBef>
                <a:spcPts val="2557"/>
              </a:spcBef>
              <a:buSzPct val="100000"/>
              <a:buChar char="•"/>
            </a:pPr>
            <a:r>
              <a:rPr lang="en-US" sz="2430" spc="73" kern="0" dirty="0" smtClean="0">
                <a:solidFill>
                  <a:srgbClr val="000000"/>
                </a:solidFill>
                <a:latin typeface="Jost*" pitchFamily="34" charset="0"/>
                <a:ea typeface="Jost*" pitchFamily="34" charset="-122"/>
                <a:cs typeface="Jost*" pitchFamily="34" charset="-120"/>
              </a:rPr>
              <a:t>Improved Threat Hunting</a:t>
            </a:r>
          </a:p>
          <a:p>
            <a:pPr algn="l" lvl="1">
              <a:lnSpc>
                <a:spcPts val="2019"/>
              </a:lnSpc>
              <a:spcBef>
                <a:spcPts val="317"/>
              </a:spcBef>
              <a:buNone/>
            </a:pPr>
            <a:r>
              <a:rPr lang="en-US" sz="1518" spc="46" kern="0" dirty="0" smtClean="0">
                <a:solidFill>
                  <a:srgbClr val="000000">
                    <a:alpha val="80000"/>
                  </a:srgbClr>
                </a:solidFill>
                <a:latin typeface="Jost*" pitchFamily="34" charset="0"/>
                <a:ea typeface="Jost*" pitchFamily="34" charset="-122"/>
                <a:cs typeface="Jost*" pitchFamily="34" charset="-120"/>
              </a:rPr>
              <a:t>Actively search for and detect advanced persistent threats (APTs) and other complex attacks by utilizing threat intelligence to guide your investigation and hunting efforts.</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143f9c"/>
          </a:solidFill>
        </p:spPr>
      </p:sp>
      <p:pic>
        <p:nvPicPr>
          <p:cNvPr id="3" name="Object 2" descr="preencoded.png">    </p:cNvPr>
          <p:cNvPicPr>
            <a:picLocks noChangeAspect="1"/>
          </p:cNvPicPr>
          <p:nvPr/>
        </p:nvPicPr>
        <p:blipFill>
          <a:blip r:embed="rId1"/>
          <a:srcRect l="29" r="29" t="0" b="0"/>
          <a:stretch/>
        </p:blipFill>
        <p:spPr>
          <a:xfrm>
            <a:off x="0" y="0"/>
            <a:ext cx="12198475" cy="6865808"/>
          </a:xfrm>
          <a:prstGeom prst="rect">
            <a:avLst/>
          </a:prstGeom>
        </p:spPr>
      </p:pic>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94% OF ORGANIZATIONS HAVE A CTI FUNCTION</a:t>
            </a:r>
            <a:endParaRPr lang="en-US" dirty="0"/>
          </a:p>
        </p:txBody>
      </p:sp>
      <p:pic>
        <p:nvPicPr>
          <p:cNvPr id="3" name="Object 2" descr="preencoded.png">    </p:cNvPr>
          <p:cNvPicPr>
            <a:picLocks noChangeAspect="1"/>
          </p:cNvPicPr>
          <p:nvPr/>
        </p:nvPicPr>
        <p:blipFill>
          <a:blip r:embed="rId1"/>
          <a:stretch>
            <a:fillRect/>
          </a:stretch>
        </p:blipFill>
        <p:spPr>
          <a:xfrm>
            <a:off x="285679" y="1323644"/>
            <a:ext cx="11617595" cy="5151737"/>
          </a:xfrm>
          <a:prstGeom prst="rect">
            <a:avLst/>
          </a:prstGeom>
        </p:spPr>
      </p:pic>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89957" y="0"/>
            <a:ext cx="0" cy="274320"/>
          </a:xfrm>
          <a:prstGeom prst="rect">
            <a:avLst/>
          </a:prstGeom>
          <a:noFill/>
        </p:spPr>
      </p:sp>
      <p:sp>
        <p:nvSpPr>
          <p:cNvPr id="3" name="Object 2"/>
          <p:cNvSpPr/>
          <p:nvPr/>
        </p:nvSpPr>
        <p:spPr>
          <a:xfrm>
            <a:off x="4313746" y="403819"/>
            <a:ext cx="7751412" cy="426584"/>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BUSINESS AND CTI</a:t>
            </a:r>
            <a:endParaRPr lang="en-US" dirty="0"/>
          </a:p>
        </p:txBody>
      </p:sp>
      <p:sp>
        <p:nvSpPr>
          <p:cNvPr id="4" name="Object 3"/>
          <p:cNvSpPr/>
          <p:nvPr/>
        </p:nvSpPr>
        <p:spPr>
          <a:xfrm>
            <a:off x="0" y="0"/>
            <a:ext cx="4199475" cy="6865808"/>
          </a:xfrm>
          <a:prstGeom prst="rect">
            <a:avLst/>
          </a:prstGeom>
          <a:solidFill>
            <a:srgbClr val="eae9e6"/>
          </a:solidFill>
        </p:spPr>
      </p:sp>
      <p:pic>
        <p:nvPicPr>
          <p:cNvPr id="5" name="Object 4" descr="preencoded.png">    </p:cNvPr>
          <p:cNvPicPr>
            <a:picLocks noChangeAspect="1"/>
          </p:cNvPicPr>
          <p:nvPr/>
        </p:nvPicPr>
        <p:blipFill>
          <a:blip r:embed="rId1"/>
          <a:srcRect l="29612" r="29612" t="0" b="0"/>
          <a:stretch/>
        </p:blipFill>
        <p:spPr>
          <a:xfrm>
            <a:off x="0" y="0"/>
            <a:ext cx="4199475" cy="6865808"/>
          </a:xfrm>
          <a:prstGeom prst="rect">
            <a:avLst/>
          </a:prstGeom>
        </p:spPr>
      </p:pic>
      <p:sp>
        <p:nvSpPr>
          <p:cNvPr id="6" name="Object 5"/>
          <p:cNvSpPr/>
          <p:nvPr/>
        </p:nvSpPr>
        <p:spPr>
          <a:xfrm>
            <a:off x="4951762" y="1740556"/>
            <a:ext cx="7122919" cy="1070104"/>
          </a:xfrm>
          <a:prstGeom prst="rect">
            <a:avLst/>
          </a:prstGeom>
          <a:noFill/>
        </p:spPr>
        <p:txBody>
          <a:bodyPr wrap="square" rtlCol="0" anchor="t" bIns="0" lIns="0" rIns="0" tIns="0"/>
          <a:lstStyle/>
          <a:p>
            <a:pPr algn="l">
              <a:lnSpc>
                <a:spcPts val="2107"/>
              </a:lnSpc>
              <a:buNone/>
            </a:pPr>
            <a:r>
              <a:rPr lang="en-US" sz="1584" spc="47" kern="0" dirty="0" smtClean="0">
                <a:solidFill>
                  <a:srgbClr val="000000">
                    <a:alpha val="80000"/>
                  </a:srgbClr>
                </a:solidFill>
                <a:latin typeface="Jost*" pitchFamily="34" charset="0"/>
                <a:ea typeface="Jost*" pitchFamily="34" charset="-122"/>
                <a:cs typeface="Jost*" pitchFamily="34" charset="-120"/>
              </a:rPr>
              <a:t>Organizations are increasingly recognizing the importance of aligning cybersecurity investments with business outcomes. Threat intelligence is now seen as a strategic asset that provides critical insights for risk management and decision-making.</a:t>
            </a:r>
            <a:endParaRPr lang="en-US" dirty="0"/>
          </a:p>
        </p:txBody>
      </p:sp>
      <p:sp>
        <p:nvSpPr>
          <p:cNvPr id="7" name="Object 6"/>
          <p:cNvSpPr/>
          <p:nvPr/>
        </p:nvSpPr>
        <p:spPr>
          <a:xfrm>
            <a:off x="4951762" y="2969569"/>
            <a:ext cx="7122919" cy="1337630"/>
          </a:xfrm>
          <a:prstGeom prst="rect">
            <a:avLst/>
          </a:prstGeom>
          <a:noFill/>
        </p:spPr>
        <p:txBody>
          <a:bodyPr wrap="square" rtlCol="0" anchor="t" bIns="0" lIns="0" rIns="0" tIns="0"/>
          <a:lstStyle/>
          <a:p>
            <a:pPr algn="l">
              <a:lnSpc>
                <a:spcPts val="2107"/>
              </a:lnSpc>
              <a:spcBef>
                <a:spcPts val="1227"/>
              </a:spcBef>
              <a:buNone/>
            </a:pPr>
            <a:r>
              <a:rPr lang="en-US" sz="1584" spc="47" kern="0" dirty="0" smtClean="0">
                <a:solidFill>
                  <a:srgbClr val="000000">
                    <a:alpha val="80000"/>
                  </a:srgbClr>
                </a:solidFill>
                <a:latin typeface="Jost*" pitchFamily="34" charset="0"/>
                <a:ea typeface="Jost*" pitchFamily="34" charset="-122"/>
                <a:cs typeface="Jost*" pitchFamily="34" charset="-120"/>
              </a:rPr>
              <a:t>Cyber threat intelligence (CTI) is never an end in itself. It instead serves a broader mission: to inform, advise, and empower stakeholders within an organization or community. Stakeholder needs drive intelligence requirements. Intelligence requirements are therefore pivotal to a successful CTI capability. -Mandiant </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476131" y="476131"/>
            <a:ext cx="7529217" cy="5913546"/>
          </a:xfrm>
          <a:prstGeom prst="rect">
            <a:avLst/>
          </a:prstGeom>
          <a:solidFill>
            <a:srgbClr val="fbfbfb"/>
          </a:solidFill>
        </p:spPr>
      </p:sp>
      <p:pic>
        <p:nvPicPr>
          <p:cNvPr id="3" name="Object 2" descr="preencoded.png">    </p:cNvPr>
          <p:cNvPicPr>
            <a:picLocks noChangeAspect="1"/>
          </p:cNvPicPr>
          <p:nvPr/>
        </p:nvPicPr>
        <p:blipFill>
          <a:blip r:embed="rId1"/>
          <a:srcRect l="5279" r="5279" t="0" b="0"/>
          <a:stretch/>
        </p:blipFill>
        <p:spPr>
          <a:xfrm>
            <a:off x="476131" y="476131"/>
            <a:ext cx="7529217" cy="5913546"/>
          </a:xfrm>
          <a:prstGeom prst="rect">
            <a:avLst/>
          </a:prstGeom>
        </p:spPr>
      </p:pic>
      <p:sp>
        <p:nvSpPr>
          <p:cNvPr id="4" name="Object 3"/>
          <p:cNvSpPr/>
          <p:nvPr/>
        </p:nvSpPr>
        <p:spPr>
          <a:xfrm>
            <a:off x="7967258" y="476131"/>
            <a:ext cx="3764609" cy="5913546"/>
          </a:xfrm>
          <a:prstGeom prst="rect">
            <a:avLst/>
          </a:prstGeom>
          <a:solidFill>
            <a:srgbClr val="071023"/>
          </a:solidFill>
        </p:spPr>
      </p:sp>
      <p:sp>
        <p:nvSpPr>
          <p:cNvPr id="5" name="Object 4"/>
          <p:cNvSpPr/>
          <p:nvPr/>
        </p:nvSpPr>
        <p:spPr>
          <a:xfrm>
            <a:off x="8273569" y="2378572"/>
            <a:ext cx="3467185" cy="1337630"/>
          </a:xfrm>
          <a:prstGeom prst="rect">
            <a:avLst/>
          </a:prstGeom>
          <a:noFill/>
        </p:spPr>
        <p:txBody>
          <a:bodyPr wrap="square" rtlCol="0" anchor="t" bIns="0" lIns="0" rIns="0" tIns="0"/>
          <a:lstStyle/>
          <a:p>
            <a:pPr algn="l">
              <a:lnSpc>
                <a:spcPts val="2107"/>
              </a:lnSpc>
              <a:buNone/>
            </a:pPr>
            <a:r>
              <a:rPr lang="en-US" sz="1584" spc="47" kern="0" dirty="0" smtClean="0">
                <a:solidFill>
                  <a:srgbClr val="ffffff">
                    <a:alpha val="80000"/>
                  </a:srgbClr>
                </a:solidFill>
                <a:latin typeface="Jost*" pitchFamily="34" charset="0"/>
                <a:ea typeface="Jost*" pitchFamily="34" charset="-122"/>
                <a:cs typeface="Jost*" pitchFamily="34" charset="-120"/>
              </a:rPr>
              <a:t>In 2024 Security teams and their tools detected breaches far more often, at 42% of the time, than did benign third parties, at 34%, and attackers themselves, at 24%.</a:t>
            </a:r>
            <a:endParaRPr lang="en-US" dirty="0"/>
          </a:p>
        </p:txBody>
      </p:sp>
      <p:sp>
        <p:nvSpPr>
          <p:cNvPr id="6" name="Object 5"/>
          <p:cNvSpPr/>
          <p:nvPr/>
        </p:nvSpPr>
        <p:spPr>
          <a:xfrm>
            <a:off x="8273569" y="3875111"/>
            <a:ext cx="3467185" cy="1070104"/>
          </a:xfrm>
          <a:prstGeom prst="rect">
            <a:avLst/>
          </a:prstGeom>
          <a:noFill/>
        </p:spPr>
        <p:txBody>
          <a:bodyPr wrap="square" rtlCol="0" anchor="t" bIns="0" lIns="0" rIns="0" tIns="0"/>
          <a:lstStyle/>
          <a:p>
            <a:pPr algn="l">
              <a:lnSpc>
                <a:spcPts val="2107"/>
              </a:lnSpc>
              <a:spcBef>
                <a:spcPts val="1227"/>
              </a:spcBef>
              <a:buNone/>
            </a:pPr>
            <a:r>
              <a:rPr lang="en-US" sz="1584" spc="47" kern="0" dirty="0" smtClean="0">
                <a:solidFill>
                  <a:srgbClr val="ffffff">
                    <a:alpha val="80000"/>
                  </a:srgbClr>
                </a:solidFill>
                <a:latin typeface="Jost*" pitchFamily="34" charset="0"/>
                <a:ea typeface="Jost*" pitchFamily="34" charset="-122"/>
                <a:cs typeface="Jost*" pitchFamily="34" charset="-120"/>
              </a:rPr>
              <a:t>This figure was an improvement over the 2023 report when security teams discovered breaches only one-third of the time.</a:t>
            </a:r>
            <a:endParaRPr lang="en-US" dirty="0"/>
          </a:p>
        </p:txBody>
      </p:sp>
      <p:sp>
        <p:nvSpPr>
          <p:cNvPr id="7" name="Object 6"/>
          <p:cNvSpPr/>
          <p:nvPr/>
        </p:nvSpPr>
        <p:spPr>
          <a:xfrm>
            <a:off x="8273569" y="5104124"/>
            <a:ext cx="3467185" cy="1070104"/>
          </a:xfrm>
          <a:prstGeom prst="rect">
            <a:avLst/>
          </a:prstGeom>
          <a:noFill/>
        </p:spPr>
        <p:txBody>
          <a:bodyPr wrap="square" rtlCol="0" anchor="t" bIns="0" lIns="0" rIns="0" tIns="0"/>
          <a:lstStyle/>
          <a:p>
            <a:pPr algn="l">
              <a:lnSpc>
                <a:spcPts val="2107"/>
              </a:lnSpc>
              <a:spcBef>
                <a:spcPts val="1227"/>
              </a:spcBef>
              <a:buNone/>
            </a:pPr>
            <a:r>
              <a:rPr lang="en-US" sz="1584" spc="47" kern="0" dirty="0" smtClean="0">
                <a:solidFill>
                  <a:srgbClr val="ffffff">
                    <a:alpha val="80000"/>
                  </a:srgbClr>
                </a:solidFill>
                <a:latin typeface="Jost*" pitchFamily="34" charset="0"/>
                <a:ea typeface="Jost*" pitchFamily="34" charset="-122"/>
                <a:cs typeface="Jost*" pitchFamily="34" charset="-120"/>
              </a:rPr>
              <a:t>The change shows security teams were able to speed up detection Gartner research indicates that CTI can reduce identification dwell time</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1308467"/>
            <a:ext cx="2300382" cy="853167"/>
          </a:xfrm>
          <a:prstGeom prst="rect">
            <a:avLst/>
          </a:prstGeom>
          <a:noFill/>
        </p:spPr>
        <p:txBody>
          <a:bodyPr wrap="square" rtlCol="0" anchor="t" bIns="0" lIns="0" rIns="0" tIns="0"/>
          <a:lstStyle/>
          <a:p>
            <a:pPr algn="l">
              <a:lnSpc>
                <a:spcPts val="3360"/>
              </a:lnSpc>
              <a:buNone/>
            </a:pPr>
            <a:r>
              <a:rPr lang="en-US" sz="3000" spc="90" kern="0" dirty="0" smtClean="0">
                <a:solidFill>
                  <a:srgbClr val="000000"/>
                </a:solidFill>
                <a:latin typeface="Jost*" pitchFamily="34" charset="0"/>
                <a:ea typeface="Jost*" pitchFamily="34" charset="-122"/>
                <a:cs typeface="Jost*" pitchFamily="34" charset="-120"/>
              </a:rPr>
              <a:t>CTI MAKES AN IMPACT</a:t>
            </a:r>
            <a:endParaRPr lang="en-US" dirty="0"/>
          </a:p>
        </p:txBody>
      </p:sp>
      <p:sp>
        <p:nvSpPr>
          <p:cNvPr id="3" name="Object 2"/>
          <p:cNvSpPr/>
          <p:nvPr/>
        </p:nvSpPr>
        <p:spPr>
          <a:xfrm>
            <a:off x="476131" y="2297778"/>
            <a:ext cx="3079615" cy="1114146"/>
          </a:xfrm>
          <a:prstGeom prst="rect">
            <a:avLst/>
          </a:prstGeom>
          <a:noFill/>
        </p:spPr>
        <p:txBody>
          <a:bodyPr wrap="square" rtlCol="0" anchor="t" bIns="0" lIns="0" rIns="0" tIns="0"/>
          <a:lstStyle/>
          <a:p>
            <a:pPr algn="l">
              <a:lnSpc>
                <a:spcPts val="2195"/>
              </a:lnSpc>
              <a:spcBef>
                <a:spcPts val="1052"/>
              </a:spcBef>
              <a:buNone/>
            </a:pPr>
            <a:r>
              <a:rPr lang="en-US" sz="1650" spc="50" kern="0" dirty="0" smtClean="0">
                <a:solidFill>
                  <a:srgbClr val="000000">
                    <a:alpha val="80000"/>
                  </a:srgbClr>
                </a:solidFill>
                <a:latin typeface="Jost*" pitchFamily="34" charset="0"/>
                <a:ea typeface="Jost*" pitchFamily="34" charset="-122"/>
                <a:cs typeface="Jost*" pitchFamily="34" charset="-120"/>
              </a:rPr>
              <a:t>Organizations leveraging threat intelligence see a 30% reduction in the number of security incidents</a:t>
            </a:r>
            <a:endParaRPr lang="en-US" dirty="0"/>
          </a:p>
        </p:txBody>
      </p:sp>
      <p:sp>
        <p:nvSpPr>
          <p:cNvPr id="4" name="Object 3"/>
          <p:cNvSpPr/>
          <p:nvPr/>
        </p:nvSpPr>
        <p:spPr>
          <a:xfrm>
            <a:off x="476131" y="3565477"/>
            <a:ext cx="3079615" cy="278537"/>
          </a:xfrm>
          <a:prstGeom prst="rect">
            <a:avLst/>
          </a:prstGeom>
          <a:noFill/>
        </p:spPr>
        <p:txBody>
          <a:bodyPr wrap="square" rtlCol="0" anchor="t" bIns="0" lIns="0" rIns="0" tIns="0"/>
          <a:lstStyle/>
          <a:p>
            <a:pPr algn="l">
              <a:lnSpc>
                <a:spcPts val="2195"/>
              </a:lnSpc>
              <a:spcBef>
                <a:spcPts val="1186"/>
              </a:spcBef>
              <a:buNone/>
            </a:pPr>
            <a:r>
              <a:rPr lang="en-US" sz="1650" spc="50" kern="0" dirty="0" smtClean="0">
                <a:solidFill>
                  <a:srgbClr val="000000">
                    <a:alpha val="80000"/>
                  </a:srgbClr>
                </a:solidFill>
                <a:latin typeface="Jost*" pitchFamily="34" charset="0"/>
                <a:ea typeface="Jost*" pitchFamily="34" charset="-122"/>
                <a:cs typeface="Jost*" pitchFamily="34" charset="-120"/>
              </a:rPr>
              <a:t>-Gartner</a:t>
            </a:r>
            <a:endParaRPr lang="en-US" dirty="0"/>
          </a:p>
        </p:txBody>
      </p:sp>
      <p:sp>
        <p:nvSpPr>
          <p:cNvPr id="5" name="Object 4"/>
          <p:cNvSpPr/>
          <p:nvPr/>
        </p:nvSpPr>
        <p:spPr>
          <a:xfrm>
            <a:off x="476131" y="3997566"/>
            <a:ext cx="3079615" cy="1114146"/>
          </a:xfrm>
          <a:prstGeom prst="rect">
            <a:avLst/>
          </a:prstGeom>
          <a:noFill/>
        </p:spPr>
        <p:txBody>
          <a:bodyPr wrap="square" rtlCol="0" anchor="t" bIns="0" lIns="0" rIns="0" tIns="0"/>
          <a:lstStyle/>
          <a:p>
            <a:pPr algn="l">
              <a:lnSpc>
                <a:spcPts val="2195"/>
              </a:lnSpc>
              <a:spcBef>
                <a:spcPts val="1186"/>
              </a:spcBef>
              <a:buNone/>
            </a:pPr>
            <a:r>
              <a:rPr lang="en-US" sz="1650" spc="50" kern="0" dirty="0" smtClean="0">
                <a:solidFill>
                  <a:srgbClr val="000000">
                    <a:alpha val="80000"/>
                  </a:srgbClr>
                </a:solidFill>
                <a:latin typeface="Jost*" pitchFamily="34" charset="0"/>
                <a:ea typeface="Jost*" pitchFamily="34" charset="-122"/>
                <a:cs typeface="Jost*" pitchFamily="34" charset="-120"/>
              </a:rPr>
              <a:t>70% of organizations report improved decision-making in security operations when using threat intelligence</a:t>
            </a:r>
            <a:endParaRPr lang="en-US" dirty="0"/>
          </a:p>
        </p:txBody>
      </p:sp>
      <p:sp>
        <p:nvSpPr>
          <p:cNvPr id="6" name="Object 5"/>
          <p:cNvSpPr/>
          <p:nvPr/>
        </p:nvSpPr>
        <p:spPr>
          <a:xfrm>
            <a:off x="476131" y="5265264"/>
            <a:ext cx="3079615" cy="278537"/>
          </a:xfrm>
          <a:prstGeom prst="rect">
            <a:avLst/>
          </a:prstGeom>
          <a:noFill/>
        </p:spPr>
        <p:txBody>
          <a:bodyPr wrap="square" rtlCol="0" anchor="t" bIns="0" lIns="0" rIns="0" tIns="0"/>
          <a:lstStyle/>
          <a:p>
            <a:pPr algn="l">
              <a:lnSpc>
                <a:spcPts val="2195"/>
              </a:lnSpc>
              <a:spcBef>
                <a:spcPts val="1186"/>
              </a:spcBef>
              <a:buNone/>
            </a:pPr>
            <a:r>
              <a:rPr lang="en-US" sz="1650" spc="50" kern="0" dirty="0" smtClean="0">
                <a:solidFill>
                  <a:srgbClr val="000000">
                    <a:alpha val="80000"/>
                  </a:srgbClr>
                </a:solidFill>
                <a:latin typeface="Jost*" pitchFamily="34" charset="0"/>
                <a:ea typeface="Jost*" pitchFamily="34" charset="-122"/>
                <a:cs typeface="Jost*" pitchFamily="34" charset="-120"/>
              </a:rPr>
              <a:t>-Forrester</a:t>
            </a:r>
            <a:endParaRPr lang="en-US" dirty="0"/>
          </a:p>
        </p:txBody>
      </p:sp>
      <p:sp>
        <p:nvSpPr>
          <p:cNvPr id="7" name="Object 6"/>
          <p:cNvSpPr/>
          <p:nvPr/>
        </p:nvSpPr>
        <p:spPr>
          <a:xfrm>
            <a:off x="3751912" y="0"/>
            <a:ext cx="8446563" cy="6865808"/>
          </a:xfrm>
          <a:prstGeom prst="rect">
            <a:avLst/>
          </a:prstGeom>
          <a:solidFill>
            <a:srgbClr val="ffffff"/>
          </a:solidFill>
        </p:spPr>
      </p:sp>
      <p:pic>
        <p:nvPicPr>
          <p:cNvPr id="8" name="Object 7" descr="preencoded.png">    </p:cNvPr>
          <p:cNvPicPr>
            <a:picLocks noChangeAspect="1"/>
          </p:cNvPicPr>
          <p:nvPr/>
        </p:nvPicPr>
        <p:blipFill>
          <a:blip r:embed="rId1"/>
          <a:srcRect l="245" r="245" t="-16367" b="-16367"/>
          <a:stretch/>
        </p:blipFill>
        <p:spPr>
          <a:xfrm>
            <a:off x="3751912" y="0"/>
            <a:ext cx="8446563" cy="6865808"/>
          </a:xfrm>
          <a:prstGeom prst="rect">
            <a:avLst/>
          </a:prstGeom>
        </p:spPr>
      </p:pic>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RISK-BASED DECISION MAKING</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6612" y="2155683"/>
            <a:ext cx="2418745" cy="1209373"/>
          </a:xfrm>
          <a:prstGeom prst="rect">
            <a:avLst/>
          </a:prstGeom>
        </p:spPr>
      </p:pic>
      <p:sp>
        <p:nvSpPr>
          <p:cNvPr id="4" name="Object 3"/>
          <p:cNvSpPr/>
          <p:nvPr/>
        </p:nvSpPr>
        <p:spPr>
          <a:xfrm>
            <a:off x="579927" y="2630772"/>
            <a:ext cx="1906428" cy="259045"/>
          </a:xfrm>
          <a:prstGeom prst="rect">
            <a:avLst/>
          </a:prstGeom>
          <a:noFill/>
        </p:spPr>
        <p:txBody>
          <a:bodyPr wrap="square" rtlCol="0" anchor="t" bIns="0" lIns="0" rIns="0" tIns="0"/>
          <a:lstStyle/>
          <a:p>
            <a:pPr algn="ctr">
              <a:lnSpc>
                <a:spcPts val="2042"/>
              </a:lnSpc>
              <a:buNone/>
            </a:pPr>
            <a:r>
              <a:rPr lang="en-US" sz="1620" spc="49" kern="0" dirty="0" smtClean="0">
                <a:solidFill>
                  <a:srgbClr val="ffffff"/>
                </a:solidFill>
                <a:latin typeface="Jost*" pitchFamily="34" charset="0"/>
                <a:ea typeface="Jost*" pitchFamily="34" charset="-122"/>
                <a:cs typeface="Jost*" pitchFamily="34" charset="-120"/>
              </a:rPr>
              <a:t>Understanding Risk</a:t>
            </a:r>
            <a:endParaRPr lang="en-US" dirty="0"/>
          </a:p>
        </p:txBody>
      </p:sp>
      <p:sp>
        <p:nvSpPr>
          <p:cNvPr id="5" name="Object 4"/>
          <p:cNvSpPr/>
          <p:nvPr/>
        </p:nvSpPr>
        <p:spPr>
          <a:xfrm>
            <a:off x="761810" y="3496587"/>
            <a:ext cx="1906428" cy="1781920"/>
          </a:xfrm>
          <a:prstGeom prst="rect">
            <a:avLst/>
          </a:prstGeom>
          <a:noFill/>
        </p:spPr>
        <p:txBody>
          <a:bodyPr wrap="square" rtlCol="0" anchor="t" bIns="0" lIns="0" rIns="0" tIns="0"/>
          <a:lstStyle/>
          <a:p>
            <a:pPr algn="l">
              <a:lnSpc>
                <a:spcPts val="1756"/>
              </a:lnSpc>
              <a:buNone/>
            </a:pPr>
            <a:r>
              <a:rPr lang="en-US" sz="1320" spc="40" kern="0" dirty="0" smtClean="0">
                <a:solidFill>
                  <a:srgbClr val="ffffff">
                    <a:alpha val="80000"/>
                  </a:srgbClr>
                </a:solidFill>
                <a:latin typeface="Jost*" pitchFamily="34" charset="0"/>
                <a:ea typeface="Jost*" pitchFamily="34" charset="-122"/>
                <a:cs typeface="Jost*" pitchFamily="34" charset="-120"/>
              </a:rPr>
              <a:t>Explain how cyber threat intelligence helps organizations identify and assess cybersecurity risks, including the likelihood and potential impact of threats.</a:t>
            </a:r>
            <a:endParaRPr lang="en-US" dirty="0"/>
          </a:p>
        </p:txBody>
      </p:sp>
      <p:pic>
        <p:nvPicPr>
          <p:cNvPr id="6" name="Object 5"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855" y="2155683"/>
            <a:ext cx="2428268" cy="1209373"/>
          </a:xfrm>
          <a:prstGeom prst="rect">
            <a:avLst/>
          </a:prstGeom>
        </p:spPr>
      </p:pic>
      <p:sp>
        <p:nvSpPr>
          <p:cNvPr id="7" name="Object 6"/>
          <p:cNvSpPr/>
          <p:nvPr/>
        </p:nvSpPr>
        <p:spPr>
          <a:xfrm>
            <a:off x="3089138" y="2502217"/>
            <a:ext cx="1592182" cy="518090"/>
          </a:xfrm>
          <a:prstGeom prst="rect">
            <a:avLst/>
          </a:prstGeom>
          <a:noFill/>
        </p:spPr>
        <p:txBody>
          <a:bodyPr wrap="square" rtlCol="0" anchor="t" bIns="0" lIns="0" rIns="0" tIns="0"/>
          <a:lstStyle/>
          <a:p>
            <a:pPr algn="ctr">
              <a:lnSpc>
                <a:spcPts val="2042"/>
              </a:lnSpc>
              <a:buNone/>
            </a:pPr>
            <a:r>
              <a:rPr lang="en-US" sz="1620" spc="49" kern="0" dirty="0" smtClean="0">
                <a:solidFill>
                  <a:srgbClr val="ffffff"/>
                </a:solidFill>
                <a:latin typeface="Jost*" pitchFamily="34" charset="0"/>
                <a:ea typeface="Jost*" pitchFamily="34" charset="-122"/>
                <a:cs typeface="Jost*" pitchFamily="34" charset="-120"/>
              </a:rPr>
              <a:t>Prioritizing Threats</a:t>
            </a:r>
            <a:endParaRPr lang="en-US" dirty="0"/>
          </a:p>
        </p:txBody>
      </p:sp>
      <p:sp>
        <p:nvSpPr>
          <p:cNvPr id="8" name="Object 7"/>
          <p:cNvSpPr/>
          <p:nvPr/>
        </p:nvSpPr>
        <p:spPr>
          <a:xfrm>
            <a:off x="2971057" y="3496587"/>
            <a:ext cx="1906428" cy="1781920"/>
          </a:xfrm>
          <a:prstGeom prst="rect">
            <a:avLst/>
          </a:prstGeom>
          <a:noFill/>
        </p:spPr>
        <p:txBody>
          <a:bodyPr wrap="square" rtlCol="0" anchor="t" bIns="0" lIns="0" rIns="0" tIns="0"/>
          <a:lstStyle/>
          <a:p>
            <a:pPr algn="l">
              <a:lnSpc>
                <a:spcPts val="1756"/>
              </a:lnSpc>
              <a:buNone/>
            </a:pPr>
            <a:r>
              <a:rPr lang="en-US" sz="1320" spc="40" kern="0" dirty="0" smtClean="0">
                <a:solidFill>
                  <a:srgbClr val="ffffff">
                    <a:alpha val="80000"/>
                  </a:srgbClr>
                </a:solidFill>
                <a:latin typeface="Jost*" pitchFamily="34" charset="0"/>
                <a:ea typeface="Jost*" pitchFamily="34" charset="-122"/>
                <a:cs typeface="Jost*" pitchFamily="34" charset="-120"/>
              </a:rPr>
              <a:t>Demonstrate how threat intelligence enables organizations to prioritize their security efforts and resource allocation based on the most significant and immediate risks.</a:t>
            </a:r>
            <a:endParaRPr lang="en-US" dirty="0"/>
          </a:p>
        </p:txBody>
      </p:sp>
      <p:pic>
        <p:nvPicPr>
          <p:cNvPr id="9" name="Object 8"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5106" y="2155683"/>
            <a:ext cx="2418745" cy="1209373"/>
          </a:xfrm>
          <a:prstGeom prst="rect">
            <a:avLst/>
          </a:prstGeom>
        </p:spPr>
      </p:pic>
      <p:sp>
        <p:nvSpPr>
          <p:cNvPr id="10" name="Object 9"/>
          <p:cNvSpPr/>
          <p:nvPr/>
        </p:nvSpPr>
        <p:spPr>
          <a:xfrm>
            <a:off x="5298385" y="2373662"/>
            <a:ext cx="1592182" cy="777135"/>
          </a:xfrm>
          <a:prstGeom prst="rect">
            <a:avLst/>
          </a:prstGeom>
          <a:noFill/>
        </p:spPr>
        <p:txBody>
          <a:bodyPr wrap="square" rtlCol="0" anchor="t" bIns="0" lIns="0" rIns="0" tIns="0"/>
          <a:lstStyle/>
          <a:p>
            <a:pPr algn="ctr">
              <a:lnSpc>
                <a:spcPts val="2042"/>
              </a:lnSpc>
              <a:buNone/>
            </a:pPr>
            <a:r>
              <a:rPr lang="en-US" sz="1620" spc="49" kern="0" dirty="0" smtClean="0">
                <a:solidFill>
                  <a:srgbClr val="ffffff"/>
                </a:solidFill>
                <a:latin typeface="Jost*" pitchFamily="34" charset="0"/>
                <a:ea typeface="Jost*" pitchFamily="34" charset="-122"/>
                <a:cs typeface="Jost*" pitchFamily="34" charset="-120"/>
              </a:rPr>
              <a:t>Informing Mitigation Strategies</a:t>
            </a:r>
            <a:endParaRPr lang="en-US" dirty="0"/>
          </a:p>
        </p:txBody>
      </p:sp>
      <p:sp>
        <p:nvSpPr>
          <p:cNvPr id="11" name="Object 10"/>
          <p:cNvSpPr/>
          <p:nvPr/>
        </p:nvSpPr>
        <p:spPr>
          <a:xfrm>
            <a:off x="5180305" y="3496587"/>
            <a:ext cx="1906428" cy="2450140"/>
          </a:xfrm>
          <a:prstGeom prst="rect">
            <a:avLst/>
          </a:prstGeom>
          <a:noFill/>
        </p:spPr>
        <p:txBody>
          <a:bodyPr wrap="square" rtlCol="0" anchor="t" bIns="0" lIns="0" rIns="0" tIns="0"/>
          <a:lstStyle/>
          <a:p>
            <a:pPr algn="l">
              <a:lnSpc>
                <a:spcPts val="1756"/>
              </a:lnSpc>
              <a:buNone/>
            </a:pPr>
            <a:r>
              <a:rPr lang="en-US" sz="1320" spc="40" kern="0" dirty="0" smtClean="0">
                <a:solidFill>
                  <a:srgbClr val="ffffff">
                    <a:alpha val="80000"/>
                  </a:srgbClr>
                </a:solidFill>
                <a:latin typeface="Jost*" pitchFamily="34" charset="0"/>
                <a:ea typeface="Jost*" pitchFamily="34" charset="-122"/>
                <a:cs typeface="Jost*" pitchFamily="34" charset="-120"/>
              </a:rPr>
              <a:t>Illustrate how threat intelligence supports the development of tailored mitigation strategies, such as implementing appropriate security controls, deploying necessary technologies, and training personnel.</a:t>
            </a:r>
            <a:endParaRPr lang="en-US" dirty="0"/>
          </a:p>
        </p:txBody>
      </p:sp>
      <p:pic>
        <p:nvPicPr>
          <p:cNvPr id="12" name="Object 11"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349" y="2155683"/>
            <a:ext cx="2428268" cy="1209373"/>
          </a:xfrm>
          <a:prstGeom prst="rect">
            <a:avLst/>
          </a:prstGeom>
        </p:spPr>
      </p:pic>
      <p:sp>
        <p:nvSpPr>
          <p:cNvPr id="13" name="Object 12"/>
          <p:cNvSpPr/>
          <p:nvPr/>
        </p:nvSpPr>
        <p:spPr>
          <a:xfrm>
            <a:off x="7507633" y="2373662"/>
            <a:ext cx="1592182" cy="777135"/>
          </a:xfrm>
          <a:prstGeom prst="rect">
            <a:avLst/>
          </a:prstGeom>
          <a:noFill/>
        </p:spPr>
        <p:txBody>
          <a:bodyPr wrap="square" rtlCol="0" anchor="t" bIns="0" lIns="0" rIns="0" tIns="0"/>
          <a:lstStyle/>
          <a:p>
            <a:pPr algn="ctr">
              <a:lnSpc>
                <a:spcPts val="2042"/>
              </a:lnSpc>
              <a:buNone/>
            </a:pPr>
            <a:r>
              <a:rPr lang="en-US" sz="1620" spc="49" kern="0" dirty="0" smtClean="0">
                <a:solidFill>
                  <a:srgbClr val="ffffff"/>
                </a:solidFill>
                <a:latin typeface="Jost*" pitchFamily="34" charset="0"/>
                <a:ea typeface="Jost*" pitchFamily="34" charset="-122"/>
                <a:cs typeface="Jost*" pitchFamily="34" charset="-120"/>
              </a:rPr>
              <a:t>Enhancing Situational Awareness</a:t>
            </a:r>
            <a:endParaRPr lang="en-US" dirty="0"/>
          </a:p>
        </p:txBody>
      </p:sp>
      <p:sp>
        <p:nvSpPr>
          <p:cNvPr id="14" name="Object 13"/>
          <p:cNvSpPr/>
          <p:nvPr/>
        </p:nvSpPr>
        <p:spPr>
          <a:xfrm>
            <a:off x="7389552" y="3496587"/>
            <a:ext cx="1906428" cy="2004660"/>
          </a:xfrm>
          <a:prstGeom prst="rect">
            <a:avLst/>
          </a:prstGeom>
          <a:noFill/>
        </p:spPr>
        <p:txBody>
          <a:bodyPr wrap="square" rtlCol="0" anchor="t" bIns="0" lIns="0" rIns="0" tIns="0"/>
          <a:lstStyle/>
          <a:p>
            <a:pPr algn="l">
              <a:lnSpc>
                <a:spcPts val="1756"/>
              </a:lnSpc>
              <a:buNone/>
            </a:pPr>
            <a:r>
              <a:rPr lang="en-US" sz="1320" spc="40" kern="0" dirty="0" smtClean="0">
                <a:solidFill>
                  <a:srgbClr val="ffffff">
                    <a:alpha val="80000"/>
                  </a:srgbClr>
                </a:solidFill>
                <a:latin typeface="Jost*" pitchFamily="34" charset="0"/>
                <a:ea typeface="Jost*" pitchFamily="34" charset="-122"/>
                <a:cs typeface="Jost*" pitchFamily="34" charset="-120"/>
              </a:rPr>
              <a:t>Discuss how threat intelligence enhances an organization's situational awareness, allowing them to anticipate and respond to evolving cyber threats in a timely and effective manner.</a:t>
            </a:r>
            <a:endParaRPr lang="en-US" dirty="0"/>
          </a:p>
        </p:txBody>
      </p:sp>
      <p:pic>
        <p:nvPicPr>
          <p:cNvPr id="15" name="Object 1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3601" y="2155683"/>
            <a:ext cx="2418745" cy="1209373"/>
          </a:xfrm>
          <a:prstGeom prst="rect">
            <a:avLst/>
          </a:prstGeom>
        </p:spPr>
      </p:pic>
      <p:sp>
        <p:nvSpPr>
          <p:cNvPr id="16" name="Object 15"/>
          <p:cNvSpPr/>
          <p:nvPr/>
        </p:nvSpPr>
        <p:spPr>
          <a:xfrm>
            <a:off x="9716880" y="2502217"/>
            <a:ext cx="1592182" cy="518090"/>
          </a:xfrm>
          <a:prstGeom prst="rect">
            <a:avLst/>
          </a:prstGeom>
          <a:noFill/>
        </p:spPr>
        <p:txBody>
          <a:bodyPr wrap="square" rtlCol="0" anchor="t" bIns="0" lIns="0" rIns="0" tIns="0"/>
          <a:lstStyle/>
          <a:p>
            <a:pPr algn="ctr">
              <a:lnSpc>
                <a:spcPts val="2042"/>
              </a:lnSpc>
              <a:buNone/>
            </a:pPr>
            <a:r>
              <a:rPr lang="en-US" sz="1620" spc="49" kern="0" dirty="0" smtClean="0">
                <a:solidFill>
                  <a:srgbClr val="ffffff"/>
                </a:solidFill>
                <a:latin typeface="Jost*" pitchFamily="34" charset="0"/>
                <a:ea typeface="Jost*" pitchFamily="34" charset="-122"/>
                <a:cs typeface="Jost*" pitchFamily="34" charset="-120"/>
              </a:rPr>
              <a:t>Measuring and Monitoring Risk</a:t>
            </a:r>
            <a:endParaRPr lang="en-US" dirty="0"/>
          </a:p>
        </p:txBody>
      </p:sp>
      <p:sp>
        <p:nvSpPr>
          <p:cNvPr id="17" name="Object 16"/>
          <p:cNvSpPr/>
          <p:nvPr/>
        </p:nvSpPr>
        <p:spPr>
          <a:xfrm>
            <a:off x="9598800" y="3496587"/>
            <a:ext cx="1906428" cy="2004660"/>
          </a:xfrm>
          <a:prstGeom prst="rect">
            <a:avLst/>
          </a:prstGeom>
          <a:noFill/>
        </p:spPr>
        <p:txBody>
          <a:bodyPr wrap="square" rtlCol="0" anchor="t" bIns="0" lIns="0" rIns="0" tIns="0"/>
          <a:lstStyle/>
          <a:p>
            <a:pPr algn="l">
              <a:lnSpc>
                <a:spcPts val="1756"/>
              </a:lnSpc>
              <a:buNone/>
            </a:pPr>
            <a:r>
              <a:rPr lang="en-US" sz="1320" spc="40" kern="0" dirty="0" smtClean="0">
                <a:solidFill>
                  <a:srgbClr val="ffffff">
                    <a:alpha val="80000"/>
                  </a:srgbClr>
                </a:solidFill>
                <a:latin typeface="Jost*" pitchFamily="34" charset="0"/>
                <a:ea typeface="Jost*" pitchFamily="34" charset="-122"/>
                <a:cs typeface="Jost*" pitchFamily="34" charset="-120"/>
              </a:rPr>
              <a:t>Explain how threat intelligence can be used to continuously monitor and measure an organization's risk posture, enabling data-driven decision-making and ongoing risk management.</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14.xml><?xml version="1.0" encoding="utf-8"?>
<p:tagLst xmlns:a="http://schemas.openxmlformats.org/drawingml/2006/main" xmlns:r="http://schemas.openxmlformats.org/officeDocument/2006/relationships" xmlns:p="http://schemas.openxmlformats.org/presentationml/2006/main"/>
</file>

<file path=ppt/tags/tag15.xml><?xml version="1.0" encoding="utf-8"?>
<p:tagLst xmlns:a="http://schemas.openxmlformats.org/drawingml/2006/main" xmlns:r="http://schemas.openxmlformats.org/officeDocument/2006/relationships" xmlns:p="http://schemas.openxmlformats.org/presentationml/2006/main"/>
</file>

<file path=ppt/tags/tag16.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Embrace the Power of Cyber Threat Intelligence</dc:title>
  <dc:subject>Embrace the Power of Cyber Threat Intelligence</dc:subject>
  <dc:creator>Rachel James</dc:creator>
  <cp:lastModifiedBy>Rachel James</cp:lastModifiedBy>
  <cp:revision>1</cp:revision>
  <dcterms:created xsi:type="dcterms:W3CDTF">2024-09-02T23:33:16.165Z</dcterms:created>
  <dcterms:modified xsi:type="dcterms:W3CDTF">2024-09-02T23:33:16.165Z</dcterms:modified>
</cp:coreProperties>
</file>